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3" r:id="rId11"/>
    <p:sldId id="302" r:id="rId12"/>
    <p:sldId id="289" r:id="rId13"/>
    <p:sldId id="290" r:id="rId14"/>
    <p:sldId id="291" r:id="rId15"/>
    <p:sldId id="292" r:id="rId16"/>
    <p:sldId id="293" r:id="rId17"/>
    <p:sldId id="294" r:id="rId18"/>
    <p:sldId id="28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78" y="-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25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03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8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9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82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5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9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35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11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3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4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6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2220" y="1982181"/>
            <a:ext cx="16321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2-дәріс.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639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884" y="241540"/>
            <a:ext cx="6775519" cy="638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87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683" y="272079"/>
            <a:ext cx="1135236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300" b="1" dirty="0">
                <a:solidFill>
                  <a:srgbClr val="FF0000"/>
                </a:solidFill>
              </a:rPr>
              <a:t>Энтропия </a:t>
            </a:r>
            <a:r>
              <a:rPr lang="ru-RU" sz="2300" b="1" dirty="0" err="1">
                <a:solidFill>
                  <a:srgbClr val="FF0000"/>
                </a:solidFill>
              </a:rPr>
              <a:t>артқанда</a:t>
            </a:r>
            <a:r>
              <a:rPr lang="ru-RU" sz="2300" b="1" dirty="0">
                <a:solidFill>
                  <a:srgbClr val="FF0000"/>
                </a:solidFill>
              </a:rPr>
              <a:t> ∆</a:t>
            </a:r>
            <a:r>
              <a:rPr lang="en-US" sz="2300" b="1" dirty="0" smtClean="0">
                <a:solidFill>
                  <a:srgbClr val="FF0000"/>
                </a:solidFill>
              </a:rPr>
              <a:t>S</a:t>
            </a:r>
            <a:r>
              <a:rPr lang="kk-KZ" sz="2300" b="1" dirty="0" smtClean="0">
                <a:solidFill>
                  <a:srgbClr val="FF0000"/>
                </a:solidFill>
              </a:rPr>
              <a:t> </a:t>
            </a:r>
            <a:r>
              <a:rPr lang="en-US" sz="2300" b="1" dirty="0" smtClean="0">
                <a:solidFill>
                  <a:srgbClr val="FF0000"/>
                </a:solidFill>
              </a:rPr>
              <a:t>&gt; </a:t>
            </a:r>
            <a:r>
              <a:rPr lang="en-US" sz="2300" b="1" dirty="0">
                <a:solidFill>
                  <a:srgbClr val="FF0000"/>
                </a:solidFill>
              </a:rPr>
              <a:t>0 </a:t>
            </a:r>
            <a:r>
              <a:rPr lang="ru-RU" sz="2300" dirty="0" err="1"/>
              <a:t>болатыны</a:t>
            </a:r>
            <a:r>
              <a:rPr lang="ru-RU" sz="2300" dirty="0"/>
              <a:t> </a:t>
            </a:r>
            <a:r>
              <a:rPr lang="ru-RU" sz="2300" dirty="0" err="1"/>
              <a:t>ескерілсе</a:t>
            </a:r>
            <a:r>
              <a:rPr lang="ru-RU" sz="2300" dirty="0"/>
              <a:t>,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жоғарыда</a:t>
            </a:r>
            <a:r>
              <a:rPr lang="ru-RU" sz="2300" dirty="0"/>
              <a:t> </a:t>
            </a:r>
            <a:r>
              <a:rPr lang="ru-RU" sz="2300" dirty="0" err="1"/>
              <a:t>айтылғандай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энтальпия ∆</a:t>
            </a:r>
            <a:r>
              <a:rPr lang="en-US" sz="2300" b="1" dirty="0">
                <a:solidFill>
                  <a:srgbClr val="FF0000"/>
                </a:solidFill>
              </a:rPr>
              <a:t>H &lt; 0 </a:t>
            </a:r>
            <a:r>
              <a:rPr lang="ru-RU" sz="2300" dirty="0"/>
              <a:t>реакция </a:t>
            </a:r>
            <a:r>
              <a:rPr lang="ru-RU" sz="2300" dirty="0" err="1"/>
              <a:t>жүйесінде</a:t>
            </a:r>
            <a:r>
              <a:rPr lang="ru-RU" sz="2300" dirty="0"/>
              <a:t> </a:t>
            </a:r>
            <a:r>
              <a:rPr lang="ru-RU" sz="2300" b="1" dirty="0" err="1"/>
              <a:t>қоршаған</a:t>
            </a:r>
            <a:r>
              <a:rPr lang="ru-RU" sz="2300" b="1" dirty="0"/>
              <a:t> </a:t>
            </a:r>
            <a:r>
              <a:rPr lang="ru-RU" sz="2300" b="1" dirty="0" err="1"/>
              <a:t>ортаға</a:t>
            </a:r>
            <a:r>
              <a:rPr lang="ru-RU" sz="2300" b="1" dirty="0"/>
              <a:t> </a:t>
            </a:r>
            <a:r>
              <a:rPr lang="ru-RU" sz="2300" b="1" dirty="0" err="1"/>
              <a:t>жылу</a:t>
            </a:r>
            <a:r>
              <a:rPr lang="ru-RU" sz="2300" b="1" dirty="0"/>
              <a:t> </a:t>
            </a:r>
            <a:r>
              <a:rPr lang="ru-RU" sz="2300" b="1" dirty="0" err="1"/>
              <a:t>береді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b="1" dirty="0" err="1"/>
              <a:t>Өздігінен</a:t>
            </a:r>
            <a:r>
              <a:rPr lang="ru-RU" sz="2300" b="1" dirty="0"/>
              <a:t> (</a:t>
            </a:r>
            <a:r>
              <a:rPr lang="ru-RU" sz="2300" b="1" dirty="0" err="1"/>
              <a:t>спонтанды</a:t>
            </a:r>
            <a:r>
              <a:rPr lang="ru-RU" sz="2300" b="1" dirty="0"/>
              <a:t>) </a:t>
            </a:r>
            <a:r>
              <a:rPr lang="ru-RU" sz="2300" b="1" dirty="0" err="1"/>
              <a:t>жүретін</a:t>
            </a:r>
            <a:r>
              <a:rPr lang="ru-RU" sz="2300" b="1" dirty="0"/>
              <a:t> </a:t>
            </a:r>
            <a:r>
              <a:rPr lang="ru-RU" sz="2300" b="1" dirty="0" err="1"/>
              <a:t>реакциялар</a:t>
            </a:r>
            <a:r>
              <a:rPr lang="ru-RU" sz="2300" b="1" dirty="0"/>
              <a:t> мен </a:t>
            </a:r>
            <a:r>
              <a:rPr lang="ru-RU" sz="2300" b="1" dirty="0" err="1"/>
              <a:t>табиғи</a:t>
            </a:r>
            <a:r>
              <a:rPr lang="ru-RU" sz="2300" b="1" dirty="0"/>
              <a:t> </a:t>
            </a:r>
            <a:r>
              <a:rPr lang="ru-RU" sz="2300" b="1" dirty="0" err="1"/>
              <a:t>процестер</a:t>
            </a:r>
            <a:r>
              <a:rPr lang="ru-RU" sz="2300" b="1" dirty="0"/>
              <a:t> </a:t>
            </a:r>
            <a:r>
              <a:rPr lang="ru-RU" sz="2300" b="1" dirty="0" err="1"/>
              <a:t>үшін</a:t>
            </a:r>
            <a:r>
              <a:rPr lang="ru-RU" sz="2300" dirty="0"/>
              <a:t> </a:t>
            </a:r>
            <a:r>
              <a:rPr lang="ru-RU" sz="2300" dirty="0" err="1"/>
              <a:t>әрқашан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бос энергия ∆</a:t>
            </a:r>
            <a:r>
              <a:rPr lang="en-US" sz="2300" b="1" dirty="0">
                <a:solidFill>
                  <a:srgbClr val="FF0000"/>
                </a:solidFill>
              </a:rPr>
              <a:t>G &lt; 0 </a:t>
            </a:r>
            <a:r>
              <a:rPr lang="ru-RU" sz="2300" dirty="0" err="1"/>
              <a:t>болады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Термодинамиканың</a:t>
            </a:r>
            <a:r>
              <a:rPr lang="ru-RU" sz="2300" dirty="0"/>
              <a:t> </a:t>
            </a:r>
            <a:r>
              <a:rPr lang="ru-RU" sz="2300" dirty="0" err="1"/>
              <a:t>екінші</a:t>
            </a:r>
            <a:r>
              <a:rPr lang="ru-RU" sz="2300" dirty="0"/>
              <a:t> </a:t>
            </a:r>
            <a:r>
              <a:rPr lang="ru-RU" sz="2300" dirty="0" err="1"/>
              <a:t>заңы</a:t>
            </a:r>
            <a:r>
              <a:rPr lang="ru-RU" sz="2300" dirty="0"/>
              <a:t> </a:t>
            </a:r>
            <a:r>
              <a:rPr lang="ru-RU" sz="2300" dirty="0" err="1"/>
              <a:t>бойынша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химиялық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реакциялар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немесе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физикалық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процестер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кезінде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ғаламның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энтропиясы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артады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Бірақ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бұл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заңнан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/>
              <a:t>энтропияның</a:t>
            </a:r>
            <a:r>
              <a:rPr lang="ru-RU" sz="2300" b="1" dirty="0"/>
              <a:t> </a:t>
            </a:r>
            <a:r>
              <a:rPr lang="ru-RU" sz="2300" b="1" dirty="0" err="1"/>
              <a:t>артуы</a:t>
            </a:r>
            <a:r>
              <a:rPr lang="ru-RU" sz="2300" b="1" dirty="0"/>
              <a:t> </a:t>
            </a:r>
            <a:r>
              <a:rPr lang="ru-RU" sz="2300" b="1" dirty="0" err="1"/>
              <a:t>міндетті</a:t>
            </a:r>
            <a:r>
              <a:rPr lang="ru-RU" sz="2300" b="1" dirty="0"/>
              <a:t> </a:t>
            </a:r>
            <a:r>
              <a:rPr lang="ru-RU" sz="2300" b="1" dirty="0" err="1"/>
              <a:t>түрде</a:t>
            </a:r>
            <a:r>
              <a:rPr lang="ru-RU" sz="2300" b="1" dirty="0"/>
              <a:t> реакция </a:t>
            </a:r>
            <a:r>
              <a:rPr lang="ru-RU" sz="2300" b="1" dirty="0" err="1"/>
              <a:t>жүйесінің</a:t>
            </a:r>
            <a:r>
              <a:rPr lang="ru-RU" sz="2300" b="1" dirty="0"/>
              <a:t> </a:t>
            </a:r>
            <a:r>
              <a:rPr lang="ru-RU" sz="2300" b="1" dirty="0" err="1"/>
              <a:t>өзінде</a:t>
            </a:r>
            <a:r>
              <a:rPr lang="ru-RU" sz="2300" b="1" dirty="0"/>
              <a:t> </a:t>
            </a:r>
            <a:r>
              <a:rPr lang="ru-RU" sz="2300" b="1" dirty="0" err="1"/>
              <a:t>болуы</a:t>
            </a:r>
            <a:r>
              <a:rPr lang="ru-RU" sz="2300" b="1" dirty="0"/>
              <a:t> </a:t>
            </a:r>
            <a:r>
              <a:rPr lang="ru-RU" sz="2300" b="1" dirty="0" err="1"/>
              <a:t>керек</a:t>
            </a:r>
            <a:r>
              <a:rPr lang="ru-RU" sz="2300" b="1" dirty="0"/>
              <a:t> </a:t>
            </a:r>
            <a:r>
              <a:rPr lang="ru-RU" sz="2300" dirty="0" err="1"/>
              <a:t>деген</a:t>
            </a:r>
            <a:r>
              <a:rPr lang="ru-RU" sz="2300" dirty="0"/>
              <a:t> </a:t>
            </a:r>
            <a:r>
              <a:rPr lang="ru-RU" sz="2300" dirty="0" err="1"/>
              <a:t>қорытынды</a:t>
            </a:r>
            <a:r>
              <a:rPr lang="ru-RU" sz="2300" dirty="0"/>
              <a:t> </a:t>
            </a:r>
            <a:r>
              <a:rPr lang="ru-RU" sz="2300" dirty="0" err="1"/>
              <a:t>шықпайды</a:t>
            </a:r>
            <a:r>
              <a:rPr lang="ru-RU" sz="2300" dirty="0" smtClean="0"/>
              <a:t>.</a:t>
            </a:r>
          </a:p>
          <a:p>
            <a:pPr indent="534988" algn="just"/>
            <a:r>
              <a:rPr lang="ru-RU" sz="2300" b="1" dirty="0" err="1"/>
              <a:t>Жасушалардың</a:t>
            </a:r>
            <a:r>
              <a:rPr lang="ru-RU" sz="2300" b="1" dirty="0"/>
              <a:t> </a:t>
            </a:r>
            <a:r>
              <a:rPr lang="ru-RU" sz="2300" b="1" dirty="0" err="1"/>
              <a:t>өсуі</a:t>
            </a:r>
            <a:r>
              <a:rPr lang="ru-RU" sz="2300" b="1" dirty="0"/>
              <a:t> мен </a:t>
            </a:r>
            <a:r>
              <a:rPr lang="ru-RU" sz="2300" b="1" dirty="0" err="1"/>
              <a:t>бөліну</a:t>
            </a:r>
            <a:r>
              <a:rPr lang="ru-RU" sz="2300" b="1" dirty="0"/>
              <a:t> </a:t>
            </a:r>
            <a:r>
              <a:rPr lang="ru-RU" sz="2300" b="1" dirty="0" err="1"/>
              <a:t>процесінде</a:t>
            </a:r>
            <a:r>
              <a:rPr lang="ru-RU" sz="2300" b="1" dirty="0"/>
              <a:t> </a:t>
            </a:r>
            <a:r>
              <a:rPr lang="ru-RU" sz="2300" dirty="0" err="1"/>
              <a:t>пайда</a:t>
            </a:r>
            <a:r>
              <a:rPr lang="ru-RU" sz="2300" dirty="0"/>
              <a:t> </a:t>
            </a:r>
            <a:r>
              <a:rPr lang="ru-RU" sz="2300" dirty="0" err="1"/>
              <a:t>болатын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жасушаішілік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тәртіп</a:t>
            </a:r>
            <a:r>
              <a:rPr lang="ru-RU" sz="2300" b="1" dirty="0">
                <a:solidFill>
                  <a:srgbClr val="FF0000"/>
                </a:solidFill>
              </a:rPr>
              <a:t> - </a:t>
            </a:r>
            <a:r>
              <a:rPr lang="ru-RU" sz="2300" b="1" dirty="0" err="1">
                <a:solidFill>
                  <a:srgbClr val="FF0000"/>
                </a:solidFill>
              </a:rPr>
              <a:t>қоршаған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ортадағы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тәртіпсіздікпен</a:t>
            </a:r>
            <a:r>
              <a:rPr lang="ru-RU" sz="2300" b="1" dirty="0">
                <a:solidFill>
                  <a:srgbClr val="FF0000"/>
                </a:solidFill>
              </a:rPr>
              <a:t> (</a:t>
            </a:r>
            <a:r>
              <a:rPr lang="ru-RU" sz="2300" b="1" dirty="0" err="1">
                <a:solidFill>
                  <a:srgbClr val="FF0000"/>
                </a:solidFill>
              </a:rPr>
              <a:t>бұзылулармен</a:t>
            </a:r>
            <a:r>
              <a:rPr lang="ru-RU" sz="2300" b="1" dirty="0">
                <a:solidFill>
                  <a:srgbClr val="FF0000"/>
                </a:solidFill>
              </a:rPr>
              <a:t>) </a:t>
            </a:r>
            <a:r>
              <a:rPr lang="ru-RU" sz="2300" b="1" dirty="0" err="1">
                <a:solidFill>
                  <a:srgbClr val="FF0000"/>
                </a:solidFill>
              </a:rPr>
              <a:t>өтеледі</a:t>
            </a:r>
            <a:r>
              <a:rPr lang="ru-RU" sz="23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r>
              <a:rPr lang="ru-RU" sz="2300" dirty="0" err="1"/>
              <a:t>Қорыта</a:t>
            </a:r>
            <a:r>
              <a:rPr lang="ru-RU" sz="2300" dirty="0"/>
              <a:t> </a:t>
            </a:r>
            <a:r>
              <a:rPr lang="ru-RU" sz="2300" dirty="0" err="1"/>
              <a:t>айтқанда</a:t>
            </a:r>
            <a:r>
              <a:rPr lang="ru-RU" sz="2300" dirty="0"/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тірі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организмдер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ішкі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тәртіпті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сақтайды</a:t>
            </a:r>
            <a:r>
              <a:rPr lang="ru-RU" sz="2300" dirty="0"/>
              <a:t>,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b="1" dirty="0" err="1"/>
              <a:t>қоршаған</a:t>
            </a:r>
            <a:r>
              <a:rPr lang="ru-RU" sz="2300" b="1" dirty="0"/>
              <a:t> </a:t>
            </a:r>
            <a:r>
              <a:rPr lang="ru-RU" sz="2300" b="1" dirty="0" err="1"/>
              <a:t>ортадан</a:t>
            </a:r>
            <a:r>
              <a:rPr lang="ru-RU" sz="2300" b="1" dirty="0"/>
              <a:t> </a:t>
            </a:r>
            <a:r>
              <a:rPr lang="ru-RU" sz="2300" b="1" dirty="0" err="1"/>
              <a:t>қоректік</a:t>
            </a:r>
            <a:r>
              <a:rPr lang="ru-RU" sz="2300" b="1" dirty="0"/>
              <a:t> </a:t>
            </a:r>
            <a:r>
              <a:rPr lang="ru-RU" sz="2300" b="1" dirty="0" err="1"/>
              <a:t>заттар</a:t>
            </a:r>
            <a:r>
              <a:rPr lang="ru-RU" sz="2300" b="1" dirty="0"/>
              <a:t> </a:t>
            </a:r>
            <a:r>
              <a:rPr lang="ru-RU" sz="2300" b="1" dirty="0" err="1"/>
              <a:t>немесе</a:t>
            </a:r>
            <a:r>
              <a:rPr lang="ru-RU" sz="2300" b="1" dirty="0"/>
              <a:t> </a:t>
            </a:r>
            <a:r>
              <a:rPr lang="ru-RU" sz="2300" b="1" dirty="0" err="1"/>
              <a:t>күн</a:t>
            </a:r>
            <a:r>
              <a:rPr lang="ru-RU" sz="2300" b="1" dirty="0"/>
              <a:t> </a:t>
            </a:r>
            <a:r>
              <a:rPr lang="ru-RU" sz="2300" b="1" dirty="0" err="1"/>
              <a:t>сәулесі</a:t>
            </a:r>
            <a:r>
              <a:rPr lang="ru-RU" sz="2300" b="1" dirty="0"/>
              <a:t> </a:t>
            </a:r>
            <a:r>
              <a:rPr lang="ru-RU" sz="2300" b="1" dirty="0" err="1"/>
              <a:t>түрінде</a:t>
            </a:r>
            <a:r>
              <a:rPr lang="ru-RU" sz="2300" b="1" dirty="0"/>
              <a:t> бос </a:t>
            </a:r>
            <a:r>
              <a:rPr lang="ru-RU" sz="2300" b="1" dirty="0" err="1"/>
              <a:t>энергияны</a:t>
            </a:r>
            <a:r>
              <a:rPr lang="ru-RU" sz="2300" b="1" dirty="0"/>
              <a:t> </a:t>
            </a:r>
            <a:r>
              <a:rPr lang="ru-RU" sz="2300" b="1" dirty="0" err="1"/>
              <a:t>алып</a:t>
            </a:r>
            <a:r>
              <a:rPr lang="ru-RU" sz="2300" b="1" dirty="0"/>
              <a:t> 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b="1" dirty="0" err="1"/>
              <a:t>оған</a:t>
            </a:r>
            <a:r>
              <a:rPr lang="ru-RU" sz="2300" b="1" dirty="0"/>
              <a:t> </a:t>
            </a:r>
            <a:r>
              <a:rPr lang="ru-RU" sz="2300" b="1" dirty="0" err="1"/>
              <a:t>жылу</a:t>
            </a:r>
            <a:r>
              <a:rPr lang="ru-RU" sz="2300" b="1" dirty="0"/>
              <a:t> мен энтропия </a:t>
            </a:r>
            <a:r>
              <a:rPr lang="ru-RU" sz="2300" b="1" dirty="0" err="1"/>
              <a:t>түрінде</a:t>
            </a:r>
            <a:r>
              <a:rPr lang="ru-RU" sz="2300" b="1" dirty="0"/>
              <a:t> </a:t>
            </a:r>
            <a:r>
              <a:rPr lang="ru-RU" sz="2300" b="1" dirty="0" err="1"/>
              <a:t>сол</a:t>
            </a:r>
            <a:r>
              <a:rPr lang="ru-RU" sz="2300" b="1" dirty="0"/>
              <a:t> </a:t>
            </a:r>
            <a:r>
              <a:rPr lang="ru-RU" sz="2300" b="1" dirty="0" err="1"/>
              <a:t>энергияны</a:t>
            </a:r>
            <a:r>
              <a:rPr lang="ru-RU" sz="2300" b="1" dirty="0"/>
              <a:t> </a:t>
            </a:r>
            <a:r>
              <a:rPr lang="ru-RU" sz="2300" b="1" dirty="0" err="1"/>
              <a:t>қайтару</a:t>
            </a:r>
            <a:r>
              <a:rPr lang="ru-RU" sz="2300" b="1" dirty="0"/>
              <a:t> </a:t>
            </a:r>
            <a:r>
              <a:rPr lang="ru-RU" sz="2300" b="1" dirty="0" err="1"/>
              <a:t>арқылы</a:t>
            </a:r>
            <a:r>
              <a:rPr lang="ru-RU" sz="2300" b="1" dirty="0"/>
              <a:t> </a:t>
            </a:r>
            <a:r>
              <a:rPr lang="ru-RU" sz="2300" b="1" dirty="0" err="1"/>
              <a:t>ішкі</a:t>
            </a:r>
            <a:r>
              <a:rPr lang="ru-RU" sz="2300" b="1" dirty="0"/>
              <a:t> </a:t>
            </a:r>
            <a:r>
              <a:rPr lang="ru-RU" sz="2300" b="1" dirty="0" err="1"/>
              <a:t>тәртіпті</a:t>
            </a:r>
            <a:r>
              <a:rPr lang="ru-RU" sz="2300" b="1" dirty="0"/>
              <a:t> </a:t>
            </a:r>
            <a:r>
              <a:rPr lang="ru-RU" sz="2300" b="1" dirty="0" err="1"/>
              <a:t>сақтайды</a:t>
            </a:r>
            <a:r>
              <a:rPr lang="ru-RU" sz="2300" dirty="0"/>
              <a:t>.</a:t>
            </a:r>
          </a:p>
          <a:p>
            <a:pPr indent="534988" algn="just"/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4036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442" y="326265"/>
            <a:ext cx="11386868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ctr"/>
            <a:r>
              <a:rPr lang="ru-RU" sz="2300" b="1" dirty="0" err="1">
                <a:solidFill>
                  <a:srgbClr val="FF0000"/>
                </a:solidFill>
              </a:rPr>
              <a:t>Жасушалар</a:t>
            </a:r>
            <a:r>
              <a:rPr lang="ru-RU" sz="2300" b="1" dirty="0">
                <a:solidFill>
                  <a:srgbClr val="FF0000"/>
                </a:solidFill>
              </a:rPr>
              <a:t> бос энергия </a:t>
            </a:r>
            <a:r>
              <a:rPr lang="ru-RU" sz="2300" b="1" dirty="0" err="1">
                <a:solidFill>
                  <a:srgbClr val="FF0000"/>
                </a:solidFill>
              </a:rPr>
              <a:t>көздерін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қажет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етеді</a:t>
            </a:r>
            <a:endParaRPr lang="ru-RU" sz="23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300" b="1" dirty="0" err="1">
                <a:solidFill>
                  <a:srgbClr val="FF0000"/>
                </a:solidFill>
              </a:rPr>
              <a:t>Жасушалар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изотермиялық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жүйелер</a:t>
            </a:r>
            <a:r>
              <a:rPr lang="ru-RU" sz="2300" dirty="0"/>
              <a:t>,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b="1" dirty="0" err="1"/>
              <a:t>тұрақты</a:t>
            </a:r>
            <a:r>
              <a:rPr lang="ru-RU" sz="2300" b="1" dirty="0"/>
              <a:t> </a:t>
            </a:r>
            <a:r>
              <a:rPr lang="ru-RU" sz="2300" b="1" dirty="0" err="1"/>
              <a:t>температурада</a:t>
            </a:r>
            <a:r>
              <a:rPr lang="ru-RU" sz="2300" b="1" dirty="0"/>
              <a:t> (</a:t>
            </a:r>
            <a:r>
              <a:rPr lang="ru-RU" sz="2300" b="1" dirty="0" err="1"/>
              <a:t>сонымен</a:t>
            </a:r>
            <a:r>
              <a:rPr lang="ru-RU" sz="2300" b="1" dirty="0"/>
              <a:t> </a:t>
            </a:r>
            <a:r>
              <a:rPr lang="ru-RU" sz="2300" b="1" dirty="0" err="1"/>
              <a:t>қатар</a:t>
            </a:r>
            <a:r>
              <a:rPr lang="ru-RU" sz="2300" b="1" dirty="0"/>
              <a:t> </a:t>
            </a:r>
            <a:r>
              <a:rPr lang="ru-RU" sz="2300" b="1" dirty="0" err="1"/>
              <a:t>тұрақты</a:t>
            </a:r>
            <a:r>
              <a:rPr lang="ru-RU" sz="2300" b="1" dirty="0"/>
              <a:t> </a:t>
            </a:r>
            <a:r>
              <a:rPr lang="ru-RU" sz="2300" b="1" dirty="0" err="1"/>
              <a:t>қысымда</a:t>
            </a:r>
            <a:r>
              <a:rPr lang="ru-RU" sz="2300" b="1" dirty="0"/>
              <a:t>) </a:t>
            </a:r>
            <a:r>
              <a:rPr lang="ru-RU" sz="2300" b="1" dirty="0" err="1"/>
              <a:t>жұмыс</a:t>
            </a:r>
            <a:r>
              <a:rPr lang="ru-RU" sz="2300" b="1" dirty="0"/>
              <a:t> </a:t>
            </a:r>
            <a:r>
              <a:rPr lang="ru-RU" sz="2300" b="1" dirty="0" err="1"/>
              <a:t>істейді</a:t>
            </a:r>
            <a:r>
              <a:rPr lang="ru-RU" sz="2300" b="1" dirty="0"/>
              <a:t>.</a:t>
            </a:r>
          </a:p>
          <a:p>
            <a:pPr indent="534988" algn="just"/>
            <a:r>
              <a:rPr lang="ru-RU" sz="2300" b="1" dirty="0" err="1">
                <a:solidFill>
                  <a:srgbClr val="FF0000"/>
                </a:solidFill>
              </a:rPr>
              <a:t>Жылу</a:t>
            </a:r>
            <a:r>
              <a:rPr lang="ru-RU" sz="2300" b="1" dirty="0">
                <a:solidFill>
                  <a:srgbClr val="FF0000"/>
                </a:solidFill>
              </a:rPr>
              <a:t> (</a:t>
            </a:r>
            <a:r>
              <a:rPr lang="ru-RU" sz="2300" b="1" dirty="0" err="1">
                <a:solidFill>
                  <a:srgbClr val="FF0000"/>
                </a:solidFill>
              </a:rPr>
              <a:t>жылыту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қыздыру</a:t>
            </a:r>
            <a:r>
              <a:rPr lang="ru-RU" sz="2300" b="1" dirty="0">
                <a:solidFill>
                  <a:srgbClr val="FF0000"/>
                </a:solidFill>
              </a:rPr>
              <a:t>) </a:t>
            </a:r>
            <a:r>
              <a:rPr lang="ru-RU" sz="2300" b="1" dirty="0" err="1"/>
              <a:t>жасушалар</a:t>
            </a:r>
            <a:r>
              <a:rPr lang="ru-RU" sz="2300" b="1" dirty="0"/>
              <a:t> </a:t>
            </a:r>
            <a:r>
              <a:rPr lang="ru-RU" sz="2300" b="1" dirty="0" err="1"/>
              <a:t>үшін</a:t>
            </a:r>
            <a:r>
              <a:rPr lang="ru-RU" sz="2300" b="1" dirty="0"/>
              <a:t> энергия </a:t>
            </a:r>
            <a:r>
              <a:rPr lang="ru-RU" sz="2300" b="1" dirty="0" err="1"/>
              <a:t>көзі</a:t>
            </a:r>
            <a:r>
              <a:rPr lang="ru-RU" sz="2300" b="1" dirty="0"/>
              <a:t> бола </a:t>
            </a:r>
            <a:r>
              <a:rPr lang="ru-RU" sz="2300" b="1" dirty="0" err="1"/>
              <a:t>алмайды</a:t>
            </a:r>
            <a:r>
              <a:rPr lang="ru-RU" sz="2300" dirty="0"/>
              <a:t>, </a:t>
            </a:r>
            <a:r>
              <a:rPr lang="ru-RU" sz="2300" dirty="0" err="1"/>
              <a:t>өйткені</a:t>
            </a:r>
            <a:r>
              <a:rPr lang="ru-RU" sz="2300" dirty="0"/>
              <a:t> </a:t>
            </a:r>
            <a:r>
              <a:rPr lang="ru-RU" sz="2300" b="1" dirty="0" err="1"/>
              <a:t>жылу</a:t>
            </a:r>
            <a:r>
              <a:rPr lang="ru-RU" sz="2300" b="1" dirty="0"/>
              <a:t> тек </a:t>
            </a:r>
            <a:r>
              <a:rPr lang="ru-RU" sz="2300" b="1" dirty="0" err="1"/>
              <a:t>ыстық</a:t>
            </a:r>
            <a:r>
              <a:rPr lang="ru-RU" sz="2300" b="1" dirty="0"/>
              <a:t> </a:t>
            </a:r>
            <a:r>
              <a:rPr lang="ru-RU" sz="2300" b="1" dirty="0" err="1"/>
              <a:t>денеден</a:t>
            </a:r>
            <a:r>
              <a:rPr lang="ru-RU" sz="2300" b="1" dirty="0"/>
              <a:t> </a:t>
            </a:r>
            <a:r>
              <a:rPr lang="ru-RU" sz="2300" b="1" dirty="0" err="1"/>
              <a:t>суық</a:t>
            </a:r>
            <a:r>
              <a:rPr lang="ru-RU" sz="2300" b="1" dirty="0"/>
              <a:t> </a:t>
            </a:r>
            <a:r>
              <a:rPr lang="ru-RU" sz="2300" b="1" dirty="0" err="1"/>
              <a:t>денеге</a:t>
            </a:r>
            <a:r>
              <a:rPr lang="ru-RU" sz="2300" b="1" dirty="0"/>
              <a:t> </a:t>
            </a:r>
            <a:r>
              <a:rPr lang="ru-RU" sz="2300" b="1" dirty="0" err="1"/>
              <a:t>немесе</a:t>
            </a:r>
            <a:r>
              <a:rPr lang="ru-RU" sz="2300" b="1" dirty="0"/>
              <a:t> </a:t>
            </a:r>
            <a:r>
              <a:rPr lang="ru-RU" sz="2300" b="1" dirty="0" err="1"/>
              <a:t>температурасы</a:t>
            </a:r>
            <a:r>
              <a:rPr lang="ru-RU" sz="2300" b="1" dirty="0"/>
              <a:t> </a:t>
            </a:r>
            <a:r>
              <a:rPr lang="ru-RU" sz="2300" b="1" dirty="0" err="1"/>
              <a:t>жоғары</a:t>
            </a:r>
            <a:r>
              <a:rPr lang="ru-RU" sz="2300" b="1" dirty="0"/>
              <a:t> </a:t>
            </a:r>
            <a:r>
              <a:rPr lang="ru-RU" sz="2300" b="1" dirty="0" err="1"/>
              <a:t>аймақтан</a:t>
            </a:r>
            <a:r>
              <a:rPr lang="ru-RU" sz="2300" b="1" dirty="0"/>
              <a:t> </a:t>
            </a:r>
            <a:r>
              <a:rPr lang="ru-RU" sz="2300" b="1" dirty="0" err="1"/>
              <a:t>температурасы</a:t>
            </a:r>
            <a:r>
              <a:rPr lang="ru-RU" sz="2300" b="1" dirty="0"/>
              <a:t> </a:t>
            </a:r>
            <a:r>
              <a:rPr lang="ru-RU" sz="2300" b="1" dirty="0" err="1"/>
              <a:t>төмен</a:t>
            </a:r>
            <a:r>
              <a:rPr lang="ru-RU" sz="2300" b="1" dirty="0"/>
              <a:t> </a:t>
            </a:r>
            <a:r>
              <a:rPr lang="ru-RU" sz="2300" b="1" dirty="0" err="1"/>
              <a:t>аймаққа</a:t>
            </a:r>
            <a:r>
              <a:rPr lang="ru-RU" sz="2300" b="1" dirty="0"/>
              <a:t> </a:t>
            </a:r>
            <a:r>
              <a:rPr lang="ru-RU" sz="2300" b="1" dirty="0" err="1"/>
              <a:t>өткенде</a:t>
            </a:r>
            <a:r>
              <a:rPr lang="ru-RU" sz="2300" b="1" dirty="0"/>
              <a:t> </a:t>
            </a:r>
            <a:r>
              <a:rPr lang="ru-RU" sz="2300" b="1" dirty="0" err="1"/>
              <a:t>ғана</a:t>
            </a:r>
            <a:r>
              <a:rPr lang="ru-RU" sz="2300" b="1" dirty="0"/>
              <a:t> </a:t>
            </a:r>
            <a:r>
              <a:rPr lang="ru-RU" sz="2300" b="1" dirty="0" err="1"/>
              <a:t>жұмыс</a:t>
            </a:r>
            <a:r>
              <a:rPr lang="ru-RU" sz="2300" b="1" dirty="0"/>
              <a:t> </a:t>
            </a:r>
            <a:r>
              <a:rPr lang="ru-RU" sz="2300" b="1" dirty="0" err="1"/>
              <a:t>істей</a:t>
            </a:r>
            <a:r>
              <a:rPr lang="ru-RU" sz="2300" b="1" dirty="0"/>
              <a:t> </a:t>
            </a:r>
            <a:r>
              <a:rPr lang="ru-RU" sz="2300" b="1" dirty="0" err="1"/>
              <a:t>алады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Жасушалар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Гиббстің</a:t>
            </a:r>
            <a:r>
              <a:rPr lang="ru-RU" sz="2300" b="1" dirty="0">
                <a:solidFill>
                  <a:srgbClr val="FF0000"/>
                </a:solidFill>
              </a:rPr>
              <a:t> бос </a:t>
            </a:r>
            <a:r>
              <a:rPr lang="ru-RU" sz="2300" b="1" dirty="0" err="1">
                <a:solidFill>
                  <a:srgbClr val="FF0000"/>
                </a:solidFill>
              </a:rPr>
              <a:t>энергиясын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en-US" sz="2300" b="1" dirty="0">
                <a:solidFill>
                  <a:srgbClr val="FF0000"/>
                </a:solidFill>
              </a:rPr>
              <a:t>G </a:t>
            </a:r>
            <a:r>
              <a:rPr lang="ru-RU" sz="2300" dirty="0" err="1"/>
              <a:t>пайдалана</a:t>
            </a:r>
            <a:r>
              <a:rPr lang="ru-RU" sz="2300" dirty="0"/>
              <a:t> </a:t>
            </a:r>
            <a:r>
              <a:rPr lang="ru-RU" sz="2300" dirty="0" err="1"/>
              <a:t>алады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пайдалануы</a:t>
            </a:r>
            <a:r>
              <a:rPr lang="ru-RU" sz="2300" dirty="0"/>
              <a:t> </a:t>
            </a:r>
            <a:r>
              <a:rPr lang="ru-RU" sz="2300" dirty="0" err="1"/>
              <a:t>керек</a:t>
            </a:r>
            <a:r>
              <a:rPr lang="ru-RU" sz="2300" dirty="0"/>
              <a:t>, </a:t>
            </a:r>
            <a:r>
              <a:rPr lang="ru-RU" sz="2300" dirty="0" err="1"/>
              <a:t>ол</a:t>
            </a:r>
            <a:r>
              <a:rPr lang="ru-RU" sz="2300" dirty="0"/>
              <a:t> </a:t>
            </a:r>
            <a:r>
              <a:rPr lang="ru-RU" sz="2300" b="1" dirty="0" err="1"/>
              <a:t>атомдар</a:t>
            </a:r>
            <a:r>
              <a:rPr lang="ru-RU" sz="2300" b="1" dirty="0"/>
              <a:t> </a:t>
            </a:r>
            <a:r>
              <a:rPr lang="ru-RU" sz="2300" b="1" dirty="0" err="1"/>
              <a:t>арасындағы</a:t>
            </a:r>
            <a:r>
              <a:rPr lang="ru-RU" sz="2300" b="1" dirty="0"/>
              <a:t> </a:t>
            </a:r>
            <a:r>
              <a:rPr lang="ru-RU" sz="2300" b="1" dirty="0" err="1"/>
              <a:t>химиялық</a:t>
            </a:r>
            <a:r>
              <a:rPr lang="ru-RU" sz="2300" b="1" dirty="0"/>
              <a:t> </a:t>
            </a:r>
            <a:r>
              <a:rPr lang="ru-RU" sz="2300" b="1" dirty="0" err="1"/>
              <a:t>байланыстың</a:t>
            </a:r>
            <a:r>
              <a:rPr lang="ru-RU" sz="2300" b="1" dirty="0"/>
              <a:t> </a:t>
            </a:r>
            <a:r>
              <a:rPr lang="ru-RU" sz="2300" b="1" dirty="0" err="1"/>
              <a:t>беріктігіне</a:t>
            </a:r>
            <a:r>
              <a:rPr lang="ru-RU" sz="2300" b="1" dirty="0"/>
              <a:t> </a:t>
            </a:r>
            <a:r>
              <a:rPr lang="ru-RU" sz="2300" b="1" dirty="0" err="1"/>
              <a:t>байланысты</a:t>
            </a:r>
            <a:r>
              <a:rPr lang="ru-RU" sz="2300" dirty="0"/>
              <a:t>, </a:t>
            </a:r>
            <a:r>
              <a:rPr lang="ru-RU" sz="2300" b="1" dirty="0"/>
              <a:t>тепе-</a:t>
            </a:r>
            <a:r>
              <a:rPr lang="ru-RU" sz="2300" b="1" dirty="0" err="1"/>
              <a:t>теңдік</a:t>
            </a:r>
            <a:r>
              <a:rPr lang="ru-RU" sz="2300" b="1" dirty="0"/>
              <a:t> </a:t>
            </a:r>
            <a:r>
              <a:rPr lang="ru-RU" sz="2300" b="1" dirty="0" err="1"/>
              <a:t>күйін</a:t>
            </a:r>
            <a:r>
              <a:rPr lang="ru-RU" sz="2300" b="1" dirty="0"/>
              <a:t> </a:t>
            </a:r>
            <a:r>
              <a:rPr lang="ru-RU" sz="2300" b="1" dirty="0" err="1"/>
              <a:t>және</a:t>
            </a:r>
            <a:r>
              <a:rPr lang="ru-RU" sz="2300" b="1" dirty="0"/>
              <a:t> </a:t>
            </a:r>
            <a:r>
              <a:rPr lang="ru-RU" sz="2300" b="1" dirty="0" err="1"/>
              <a:t>химиялық</a:t>
            </a:r>
            <a:r>
              <a:rPr lang="ru-RU" sz="2300" b="1" dirty="0"/>
              <a:t> </a:t>
            </a:r>
            <a:r>
              <a:rPr lang="ru-RU" sz="2300" b="1" dirty="0" err="1"/>
              <a:t>реакциялардың</a:t>
            </a:r>
            <a:r>
              <a:rPr lang="ru-RU" sz="2300" b="1" dirty="0"/>
              <a:t> </a:t>
            </a:r>
            <a:r>
              <a:rPr lang="ru-RU" sz="2300" b="1" dirty="0" err="1"/>
              <a:t>бағытын</a:t>
            </a:r>
            <a:r>
              <a:rPr lang="ru-RU" sz="2300" b="1" dirty="0"/>
              <a:t> </a:t>
            </a:r>
            <a:r>
              <a:rPr lang="ru-RU" sz="2300" b="1" dirty="0" err="1"/>
              <a:t>анықтайды</a:t>
            </a:r>
            <a:r>
              <a:rPr lang="ru-RU" sz="2300" b="1" dirty="0"/>
              <a:t>;</a:t>
            </a:r>
            <a:r>
              <a:rPr lang="ru-RU" sz="2300" dirty="0"/>
              <a:t> 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жұмысқа</a:t>
            </a:r>
            <a:r>
              <a:rPr lang="ru-RU" sz="2300" dirty="0"/>
              <a:t> </a:t>
            </a:r>
            <a:r>
              <a:rPr lang="ru-RU" sz="2300" dirty="0" err="1"/>
              <a:t>айналуы</a:t>
            </a:r>
            <a:r>
              <a:rPr lang="ru-RU" sz="2300" dirty="0"/>
              <a:t> </a:t>
            </a:r>
            <a:r>
              <a:rPr lang="ru-RU" sz="2300" dirty="0" err="1"/>
              <a:t>жүретін</a:t>
            </a:r>
            <a:r>
              <a:rPr lang="ru-RU" sz="2300" dirty="0"/>
              <a:t> </a:t>
            </a:r>
            <a:r>
              <a:rPr lang="ru-RU" sz="2300" dirty="0" err="1"/>
              <a:t>жүйенің</a:t>
            </a:r>
            <a:r>
              <a:rPr lang="ru-RU" sz="2300" dirty="0"/>
              <a:t> </a:t>
            </a:r>
            <a:r>
              <a:rPr lang="ru-RU" sz="2300" dirty="0" err="1"/>
              <a:t>теориялық</a:t>
            </a:r>
            <a:r>
              <a:rPr lang="ru-RU" sz="2300" dirty="0"/>
              <a:t> </a:t>
            </a:r>
            <a:r>
              <a:rPr lang="ru-RU" sz="2300" dirty="0" err="1"/>
              <a:t>мүмкін</a:t>
            </a:r>
            <a:r>
              <a:rPr lang="ru-RU" sz="2300" dirty="0"/>
              <a:t> </a:t>
            </a:r>
            <a:r>
              <a:rPr lang="ru-RU" sz="2300" dirty="0" err="1"/>
              <a:t>болатын</a:t>
            </a:r>
            <a:r>
              <a:rPr lang="ru-RU" sz="2300" dirty="0"/>
              <a:t> </a:t>
            </a:r>
            <a:r>
              <a:rPr lang="ru-RU" sz="2300" dirty="0" err="1"/>
              <a:t>химиялық</a:t>
            </a:r>
            <a:r>
              <a:rPr lang="ru-RU" sz="2300" dirty="0"/>
              <a:t> </a:t>
            </a:r>
            <a:r>
              <a:rPr lang="ru-RU" sz="2300" dirty="0" err="1"/>
              <a:t>энергиясы</a:t>
            </a:r>
            <a:r>
              <a:rPr lang="ru-RU" sz="2300" dirty="0"/>
              <a:t>, </a:t>
            </a:r>
            <a:r>
              <a:rPr lang="ru-RU" sz="2300" dirty="0" err="1"/>
              <a:t>яғни</a:t>
            </a:r>
            <a:r>
              <a:rPr lang="ru-RU" sz="2300" dirty="0"/>
              <a:t> </a:t>
            </a:r>
            <a:r>
              <a:rPr lang="ru-RU" sz="2300" b="1" dirty="0" err="1"/>
              <a:t>тұрақты</a:t>
            </a:r>
            <a:r>
              <a:rPr lang="ru-RU" sz="2300" b="1" dirty="0"/>
              <a:t> температура мен </a:t>
            </a:r>
            <a:r>
              <a:rPr lang="ru-RU" sz="2300" b="1" dirty="0" err="1"/>
              <a:t>тұрақты</a:t>
            </a:r>
            <a:r>
              <a:rPr lang="ru-RU" sz="2300" b="1" dirty="0"/>
              <a:t> </a:t>
            </a:r>
            <a:r>
              <a:rPr lang="ru-RU" sz="2300" b="1" dirty="0" err="1"/>
              <a:t>қысымда</a:t>
            </a:r>
            <a:r>
              <a:rPr lang="ru-RU" sz="2300" b="1" dirty="0"/>
              <a:t> </a:t>
            </a:r>
            <a:r>
              <a:rPr lang="ru-RU" sz="2300" b="1" dirty="0" err="1"/>
              <a:t>химиялық</a:t>
            </a:r>
            <a:r>
              <a:rPr lang="ru-RU" sz="2300" b="1" dirty="0"/>
              <a:t> реакция </a:t>
            </a:r>
            <a:r>
              <a:rPr lang="ru-RU" sz="2300" b="1" dirty="0" err="1"/>
              <a:t>барысында</a:t>
            </a:r>
            <a:r>
              <a:rPr lang="ru-RU" sz="2300" b="1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жылу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энтропия </a:t>
            </a:r>
            <a:r>
              <a:rPr lang="ru-RU" sz="2300" b="1" dirty="0" err="1">
                <a:solidFill>
                  <a:srgbClr val="FF0000"/>
                </a:solidFill>
              </a:rPr>
              <a:t>түрінде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ғаламға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бөлінеді</a:t>
            </a:r>
            <a:r>
              <a:rPr lang="ru-RU" sz="23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r>
              <a:rPr lang="ru-RU" sz="2300" b="1" dirty="0" err="1">
                <a:solidFill>
                  <a:srgbClr val="FF0000"/>
                </a:solidFill>
              </a:rPr>
              <a:t>Гетеротрофты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жасушалар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/>
              <a:t>қоректік</a:t>
            </a:r>
            <a:r>
              <a:rPr lang="ru-RU" sz="2300" b="1" dirty="0"/>
              <a:t> </a:t>
            </a:r>
            <a:r>
              <a:rPr lang="ru-RU" sz="2300" b="1" dirty="0" err="1"/>
              <a:t>заттардың</a:t>
            </a:r>
            <a:r>
              <a:rPr lang="ru-RU" sz="2300" b="1" dirty="0"/>
              <a:t> </a:t>
            </a:r>
            <a:r>
              <a:rPr lang="ru-RU" sz="2300" b="1" dirty="0" err="1"/>
              <a:t>молекулаларынан</a:t>
            </a:r>
            <a:r>
              <a:rPr lang="ru-RU" sz="2300" b="1" dirty="0"/>
              <a:t> </a:t>
            </a:r>
            <a:r>
              <a:rPr lang="ru-RU" sz="2300" b="1" dirty="0" err="1"/>
              <a:t>қажетті</a:t>
            </a:r>
            <a:r>
              <a:rPr lang="ru-RU" sz="2300" b="1" dirty="0"/>
              <a:t> бос </a:t>
            </a:r>
            <a:r>
              <a:rPr lang="ru-RU" sz="2300" b="1" dirty="0" err="1"/>
              <a:t>энергияны</a:t>
            </a:r>
            <a:r>
              <a:rPr lang="ru-RU" sz="2300" b="1" dirty="0"/>
              <a:t> </a:t>
            </a:r>
            <a:r>
              <a:rPr lang="ru-RU" sz="2300" b="1" dirty="0" err="1"/>
              <a:t>алады</a:t>
            </a:r>
            <a:r>
              <a:rPr lang="ru-RU" sz="2300" dirty="0"/>
              <a:t>, ал </a:t>
            </a:r>
            <a:r>
              <a:rPr lang="ru-RU" sz="2300" b="1" dirty="0" err="1">
                <a:solidFill>
                  <a:srgbClr val="FF0000"/>
                </a:solidFill>
              </a:rPr>
              <a:t>фотосинтездеуші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жасушалар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/>
              <a:t>күн</a:t>
            </a:r>
            <a:r>
              <a:rPr lang="ru-RU" sz="2300" b="1" dirty="0"/>
              <a:t> </a:t>
            </a:r>
            <a:r>
              <a:rPr lang="ru-RU" sz="2300" b="1" dirty="0" err="1"/>
              <a:t>сәулесінен</a:t>
            </a:r>
            <a:r>
              <a:rPr lang="ru-RU" sz="2300" b="1" dirty="0"/>
              <a:t> </a:t>
            </a:r>
            <a:r>
              <a:rPr lang="ru-RU" sz="2300" b="1" dirty="0" err="1"/>
              <a:t>энергияны</a:t>
            </a:r>
            <a:r>
              <a:rPr lang="ru-RU" sz="2300" b="1" dirty="0"/>
              <a:t> </a:t>
            </a:r>
            <a:r>
              <a:rPr lang="ru-RU" sz="2300" b="1" dirty="0" err="1"/>
              <a:t>сіңіреді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басқалары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бос </a:t>
            </a:r>
            <a:r>
              <a:rPr lang="ru-RU" sz="2300" b="1" dirty="0" err="1">
                <a:solidFill>
                  <a:srgbClr val="FF0000"/>
                </a:solidFill>
              </a:rPr>
              <a:t>энергияны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/>
              <a:t>АТФ </a:t>
            </a:r>
            <a:r>
              <a:rPr lang="ru-RU" sz="2300" b="1" dirty="0" err="1"/>
              <a:t>және</a:t>
            </a:r>
            <a:r>
              <a:rPr lang="ru-RU" sz="2300" b="1" dirty="0"/>
              <a:t> </a:t>
            </a:r>
            <a:r>
              <a:rPr lang="ru-RU" sz="2300" b="1" dirty="0" err="1"/>
              <a:t>басқа</a:t>
            </a:r>
            <a:r>
              <a:rPr lang="ru-RU" sz="2300" b="1" dirty="0"/>
              <a:t> «</a:t>
            </a:r>
            <a:r>
              <a:rPr lang="ru-RU" sz="2300" b="1" dirty="0" err="1"/>
              <a:t>энергетикалық</a:t>
            </a:r>
            <a:r>
              <a:rPr lang="ru-RU" sz="2300" b="1" dirty="0"/>
              <a:t>» </a:t>
            </a:r>
            <a:r>
              <a:rPr lang="ru-RU" sz="2300" b="1" dirty="0" err="1"/>
              <a:t>қосылыстарға</a:t>
            </a:r>
            <a:r>
              <a:rPr lang="ru-RU" sz="2300" b="1" dirty="0"/>
              <a:t> </a:t>
            </a:r>
            <a:r>
              <a:rPr lang="ru-RU" sz="2300" b="1" dirty="0" err="1"/>
              <a:t>айналдырады</a:t>
            </a:r>
            <a:r>
              <a:rPr lang="ru-RU" sz="2300" b="1" dirty="0"/>
              <a:t>,</a:t>
            </a:r>
            <a:r>
              <a:rPr lang="ru-RU" sz="2300" dirty="0"/>
              <a:t>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b="1" dirty="0" err="1"/>
              <a:t>тұрақты</a:t>
            </a:r>
            <a:r>
              <a:rPr lang="ru-RU" sz="2300" b="1" dirty="0"/>
              <a:t> </a:t>
            </a:r>
            <a:r>
              <a:rPr lang="ru-RU" sz="2300" b="1" dirty="0" err="1"/>
              <a:t>температурада</a:t>
            </a:r>
            <a:r>
              <a:rPr lang="ru-RU" sz="2300" b="1" dirty="0"/>
              <a:t> </a:t>
            </a:r>
            <a:r>
              <a:rPr lang="ru-RU" sz="2300" b="1" dirty="0" err="1"/>
              <a:t>жұмысты</a:t>
            </a:r>
            <a:r>
              <a:rPr lang="ru-RU" sz="2300" b="1" dirty="0"/>
              <a:t> (</a:t>
            </a:r>
            <a:r>
              <a:rPr lang="ru-RU" sz="2300" b="1" dirty="0" err="1"/>
              <a:t>биологиялық</a:t>
            </a:r>
            <a:r>
              <a:rPr lang="ru-RU" sz="2300" b="1" dirty="0"/>
              <a:t> </a:t>
            </a:r>
            <a:r>
              <a:rPr lang="ru-RU" sz="2300" b="1" dirty="0" err="1"/>
              <a:t>процестерді</a:t>
            </a:r>
            <a:r>
              <a:rPr lang="ru-RU" sz="2300" b="1" dirty="0"/>
              <a:t>) </a:t>
            </a:r>
            <a:r>
              <a:rPr lang="ru-RU" sz="2300" dirty="0" err="1"/>
              <a:t>орындау</a:t>
            </a:r>
            <a:r>
              <a:rPr lang="ru-RU" sz="2300" dirty="0"/>
              <a:t> </a:t>
            </a:r>
            <a:r>
              <a:rPr lang="ru-RU" sz="2300" dirty="0" err="1"/>
              <a:t>үшін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энергияны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сақтауға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қабілетті</a:t>
            </a:r>
            <a:r>
              <a:rPr lang="ru-RU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5843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695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555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756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979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71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9300" y="2096185"/>
            <a:ext cx="7258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Назар </a:t>
            </a:r>
            <a:r>
              <a:rPr lang="ru-RU" sz="4000" b="1" dirty="0" err="1" smtClean="0">
                <a:solidFill>
                  <a:srgbClr val="FF0000"/>
                </a:solidFill>
              </a:rPr>
              <a:t>аударғандарыңызға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РАҚМЕТ!!!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05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5057" y="479634"/>
            <a:ext cx="113868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100" b="1" dirty="0" err="1">
                <a:solidFill>
                  <a:srgbClr val="FF0000"/>
                </a:solidFill>
              </a:rPr>
              <a:t>Тірі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жасушалар</a:t>
            </a:r>
            <a:r>
              <a:rPr lang="ru-RU" sz="2100" b="1" dirty="0">
                <a:solidFill>
                  <a:srgbClr val="FF0000"/>
                </a:solidFill>
              </a:rPr>
              <a:t> мен </a:t>
            </a:r>
            <a:r>
              <a:rPr lang="ru-RU" sz="2100" b="1" dirty="0" err="1">
                <a:solidFill>
                  <a:srgbClr val="FF0000"/>
                </a:solidFill>
              </a:rPr>
              <a:t>ағзалар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/>
              <a:t>тіршілікті</a:t>
            </a:r>
            <a:r>
              <a:rPr lang="ru-RU" sz="2100" b="1" dirty="0"/>
              <a:t> </a:t>
            </a:r>
            <a:r>
              <a:rPr lang="ru-RU" sz="2100" b="1" dirty="0" err="1"/>
              <a:t>қамтамасыз</a:t>
            </a:r>
            <a:r>
              <a:rPr lang="ru-RU" sz="2100" b="1" dirty="0"/>
              <a:t> </a:t>
            </a:r>
            <a:r>
              <a:rPr lang="ru-RU" sz="2100" b="1" dirty="0" err="1"/>
              <a:t>ету</a:t>
            </a:r>
            <a:r>
              <a:rPr lang="ru-RU" sz="2100" b="1" dirty="0"/>
              <a:t>, </a:t>
            </a:r>
            <a:r>
              <a:rPr lang="ru-RU" sz="2100" b="1" dirty="0" err="1"/>
              <a:t>өсу</a:t>
            </a:r>
            <a:r>
              <a:rPr lang="ru-RU" sz="2100" b="1" dirty="0"/>
              <a:t> </a:t>
            </a:r>
            <a:r>
              <a:rPr lang="ru-RU" sz="2100" b="1" dirty="0" err="1"/>
              <a:t>және</a:t>
            </a:r>
            <a:r>
              <a:rPr lang="ru-RU" sz="2100" b="1" dirty="0"/>
              <a:t> </a:t>
            </a:r>
            <a:r>
              <a:rPr lang="ru-RU" sz="2100" b="1" dirty="0" err="1"/>
              <a:t>көбею</a:t>
            </a:r>
            <a:r>
              <a:rPr lang="ru-RU" sz="2100" b="1" dirty="0"/>
              <a:t> </a:t>
            </a:r>
            <a:r>
              <a:rPr lang="ru-RU" sz="2100" b="1" dirty="0" err="1"/>
              <a:t>процестерін</a:t>
            </a:r>
            <a:r>
              <a:rPr lang="ru-RU" sz="2100" b="1" dirty="0"/>
              <a:t> </a:t>
            </a:r>
            <a:r>
              <a:rPr lang="ru-RU" sz="2100" dirty="0" err="1"/>
              <a:t>жүзеге</a:t>
            </a:r>
            <a:r>
              <a:rPr lang="ru-RU" sz="2100" dirty="0"/>
              <a:t> </a:t>
            </a:r>
            <a:r>
              <a:rPr lang="ru-RU" sz="2100" dirty="0" err="1"/>
              <a:t>асыруы</a:t>
            </a:r>
            <a:r>
              <a:rPr lang="ru-RU" sz="2100" dirty="0"/>
              <a:t> </a:t>
            </a:r>
            <a:r>
              <a:rPr lang="ru-RU" sz="2100" dirty="0" err="1"/>
              <a:t>керек</a:t>
            </a:r>
            <a:r>
              <a:rPr lang="ru-RU" sz="2100" dirty="0"/>
              <a:t>. </a:t>
            </a:r>
            <a:r>
              <a:rPr lang="ru-RU" sz="2100" dirty="0" err="1"/>
              <a:t>Биологиялық</a:t>
            </a:r>
            <a:r>
              <a:rPr lang="ru-RU" sz="2100" dirty="0"/>
              <a:t> </a:t>
            </a:r>
            <a:r>
              <a:rPr lang="ru-RU" sz="2100" dirty="0" err="1"/>
              <a:t>процестерге</a:t>
            </a:r>
            <a:r>
              <a:rPr lang="ru-RU" sz="2100" dirty="0"/>
              <a:t> </a:t>
            </a:r>
            <a:r>
              <a:rPr lang="ru-RU" sz="2100" dirty="0" err="1"/>
              <a:t>жұмсалатын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энергияны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алу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және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түрлендіру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қабілеті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барлық</a:t>
            </a:r>
            <a:r>
              <a:rPr lang="ru-RU" sz="2100" dirty="0"/>
              <a:t> </a:t>
            </a:r>
            <a:r>
              <a:rPr lang="ru-RU" sz="2100" b="1" dirty="0" err="1"/>
              <a:t>тірі</a:t>
            </a:r>
            <a:r>
              <a:rPr lang="ru-RU" sz="2100" b="1" dirty="0"/>
              <a:t> </a:t>
            </a:r>
            <a:r>
              <a:rPr lang="ru-RU" sz="2100" b="1" dirty="0" err="1"/>
              <a:t>ағзалардың</a:t>
            </a:r>
            <a:r>
              <a:rPr lang="ru-RU" sz="2100" b="1" dirty="0"/>
              <a:t> </a:t>
            </a:r>
            <a:r>
              <a:rPr lang="ru-RU" sz="2100" b="1" dirty="0" err="1"/>
              <a:t>негізгі</a:t>
            </a:r>
            <a:r>
              <a:rPr lang="ru-RU" sz="2100" b="1" dirty="0"/>
              <a:t> </a:t>
            </a:r>
            <a:r>
              <a:rPr lang="ru-RU" sz="2100" b="1" dirty="0" err="1"/>
              <a:t>қасиеті</a:t>
            </a:r>
            <a:r>
              <a:rPr lang="ru-RU" sz="2100" b="1" dirty="0"/>
              <a:t> </a:t>
            </a:r>
            <a:r>
              <a:rPr lang="ru-RU" sz="2100" dirty="0" err="1"/>
              <a:t>болып</a:t>
            </a:r>
            <a:r>
              <a:rPr lang="ru-RU" sz="2100" dirty="0"/>
              <a:t> </a:t>
            </a:r>
            <a:r>
              <a:rPr lang="ru-RU" sz="2100" dirty="0" err="1"/>
              <a:t>табылады</a:t>
            </a:r>
            <a:r>
              <a:rPr lang="ru-RU" sz="2100" dirty="0"/>
              <a:t>. </a:t>
            </a:r>
            <a:r>
              <a:rPr lang="ru-RU" sz="2100" dirty="0" err="1"/>
              <a:t>Бұл</a:t>
            </a:r>
            <a:r>
              <a:rPr lang="ru-RU" sz="2100" dirty="0"/>
              <a:t> </a:t>
            </a:r>
            <a:r>
              <a:rPr lang="ru-RU" sz="2100" dirty="0" err="1"/>
              <a:t>қасиет</a:t>
            </a:r>
            <a:r>
              <a:rPr lang="ru-RU" sz="2100" dirty="0"/>
              <a:t> </a:t>
            </a:r>
            <a:r>
              <a:rPr lang="ru-RU" sz="2100" dirty="0" err="1"/>
              <a:t>жасуша</a:t>
            </a:r>
            <a:r>
              <a:rPr lang="ru-RU" sz="2100" dirty="0"/>
              <a:t> </a:t>
            </a:r>
            <a:r>
              <a:rPr lang="ru-RU" sz="2100" dirty="0" err="1"/>
              <a:t>эволюциясының</a:t>
            </a:r>
            <a:r>
              <a:rPr lang="ru-RU" sz="2100" dirty="0"/>
              <a:t> </a:t>
            </a:r>
            <a:r>
              <a:rPr lang="ru-RU" sz="2100" dirty="0" err="1"/>
              <a:t>бастапқы</a:t>
            </a:r>
            <a:r>
              <a:rPr lang="ru-RU" sz="2100" dirty="0"/>
              <a:t> </a:t>
            </a:r>
            <a:r>
              <a:rPr lang="ru-RU" sz="2100" dirty="0" err="1"/>
              <a:t>кезеңінде</a:t>
            </a:r>
            <a:r>
              <a:rPr lang="ru-RU" sz="2100" dirty="0"/>
              <a:t> </a:t>
            </a:r>
            <a:r>
              <a:rPr lang="ru-RU" sz="2100" dirty="0" err="1"/>
              <a:t>алынған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 err="1"/>
              <a:t>Қазіргі</a:t>
            </a:r>
            <a:r>
              <a:rPr lang="ru-RU" sz="2100" dirty="0"/>
              <a:t> </a:t>
            </a:r>
            <a:r>
              <a:rPr lang="ru-RU" sz="2100" dirty="0" err="1"/>
              <a:t>организмдерде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энергияның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көптеген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әртүрлі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түрленулері</a:t>
            </a:r>
            <a:r>
              <a:rPr lang="ru-RU" sz="2100" b="1" dirty="0">
                <a:solidFill>
                  <a:srgbClr val="FF0000"/>
                </a:solidFill>
              </a:rPr>
              <a:t>, </a:t>
            </a:r>
            <a:r>
              <a:rPr lang="ru-RU" sz="2100" b="1" dirty="0" err="1">
                <a:solidFill>
                  <a:srgbClr val="FF0000"/>
                </a:solidFill>
              </a:rPr>
              <a:t>энергияның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бір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түрінің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екіншісіне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айналуы</a:t>
            </a:r>
            <a:r>
              <a:rPr lang="ru-RU" sz="2100" dirty="0"/>
              <a:t> </a:t>
            </a:r>
            <a:r>
              <a:rPr lang="ru-RU" sz="2100" dirty="0" err="1"/>
              <a:t>жүреді</a:t>
            </a:r>
            <a:r>
              <a:rPr lang="ru-RU" sz="2100" dirty="0"/>
              <a:t>. </a:t>
            </a:r>
            <a:r>
              <a:rPr lang="ru-RU" sz="2100" dirty="0" err="1"/>
              <a:t>Тірі</a:t>
            </a:r>
            <a:r>
              <a:rPr lang="ru-RU" sz="2100" dirty="0"/>
              <a:t> </a:t>
            </a:r>
            <a:r>
              <a:rPr lang="ru-RU" sz="2100" dirty="0" err="1"/>
              <a:t>организмдер</a:t>
            </a:r>
            <a:r>
              <a:rPr lang="ru-RU" sz="2100" dirty="0"/>
              <a:t> </a:t>
            </a:r>
            <a:r>
              <a:rPr lang="ru-RU" sz="2100" dirty="0" err="1"/>
              <a:t>қарапайым</a:t>
            </a:r>
            <a:r>
              <a:rPr lang="ru-RU" sz="2100" dirty="0"/>
              <a:t> </a:t>
            </a:r>
            <a:r>
              <a:rPr lang="ru-RU" sz="2100" dirty="0" err="1"/>
              <a:t>бастапқы</a:t>
            </a:r>
            <a:r>
              <a:rPr lang="ru-RU" sz="2100" dirty="0"/>
              <a:t> </a:t>
            </a:r>
            <a:r>
              <a:rPr lang="ru-RU" sz="2100" dirty="0" err="1"/>
              <a:t>ізбасар-молекулаларынан</a:t>
            </a:r>
            <a:r>
              <a:rPr lang="ru-RU" sz="2100" dirty="0"/>
              <a:t> </a:t>
            </a:r>
            <a:r>
              <a:rPr lang="ru-RU" sz="2100" dirty="0" err="1"/>
              <a:t>күрделі</a:t>
            </a:r>
            <a:r>
              <a:rPr lang="ru-RU" sz="2100" dirty="0"/>
              <a:t>, </a:t>
            </a:r>
            <a:r>
              <a:rPr lang="ru-RU" sz="2100" dirty="0" err="1"/>
              <a:t>жоғары</a:t>
            </a:r>
            <a:r>
              <a:rPr lang="ru-RU" sz="2100" dirty="0"/>
              <a:t> </a:t>
            </a:r>
            <a:r>
              <a:rPr lang="ru-RU" sz="2100" dirty="0" err="1"/>
              <a:t>реттелген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макромолекулаларды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синтездеу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үшін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жасушалық</a:t>
            </a:r>
            <a:r>
              <a:rPr lang="ru-RU" sz="2100" b="1" dirty="0">
                <a:solidFill>
                  <a:srgbClr val="FF0000"/>
                </a:solidFill>
              </a:rPr>
              <a:t> «</a:t>
            </a:r>
            <a:r>
              <a:rPr lang="ru-RU" sz="2100" b="1" dirty="0" err="1">
                <a:solidFill>
                  <a:srgbClr val="FF0000"/>
                </a:solidFill>
              </a:rPr>
              <a:t>отын</a:t>
            </a:r>
            <a:r>
              <a:rPr lang="ru-RU" sz="2100" b="1" dirty="0">
                <a:solidFill>
                  <a:srgbClr val="FF0000"/>
                </a:solidFill>
              </a:rPr>
              <a:t>» </a:t>
            </a:r>
            <a:r>
              <a:rPr lang="ru-RU" sz="2100" b="1" dirty="0" err="1">
                <a:solidFill>
                  <a:srgbClr val="FF0000"/>
                </a:solidFill>
              </a:rPr>
              <a:t>молекулаларының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химиялық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энергиясын</a:t>
            </a:r>
            <a:r>
              <a:rPr lang="ru-RU" sz="2100" dirty="0"/>
              <a:t> </a:t>
            </a:r>
            <a:r>
              <a:rPr lang="ru-RU" sz="2100" dirty="0" err="1"/>
              <a:t>пайдаланады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 err="1"/>
              <a:t>Олар</a:t>
            </a:r>
            <a:r>
              <a:rPr lang="ru-RU" sz="2100" dirty="0"/>
              <a:t> </a:t>
            </a:r>
            <a:r>
              <a:rPr lang="ru-RU" sz="2100" dirty="0" err="1"/>
              <a:t>сондай-ақ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жасушалық</a:t>
            </a:r>
            <a:r>
              <a:rPr lang="ru-RU" sz="2100" b="1" dirty="0">
                <a:solidFill>
                  <a:srgbClr val="FF0000"/>
                </a:solidFill>
              </a:rPr>
              <a:t> «</a:t>
            </a:r>
            <a:r>
              <a:rPr lang="ru-RU" sz="2100" b="1" dirty="0" err="1">
                <a:solidFill>
                  <a:srgbClr val="FF0000"/>
                </a:solidFill>
              </a:rPr>
              <a:t>отынның</a:t>
            </a:r>
            <a:r>
              <a:rPr lang="ru-RU" sz="2100" b="1" dirty="0">
                <a:solidFill>
                  <a:srgbClr val="FF0000"/>
                </a:solidFill>
              </a:rPr>
              <a:t>» </a:t>
            </a:r>
            <a:r>
              <a:rPr lang="ru-RU" sz="2100" b="1" dirty="0" err="1">
                <a:solidFill>
                  <a:srgbClr val="FF0000"/>
                </a:solidFill>
              </a:rPr>
              <a:t>химиялық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энергиясын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/>
              <a:t>концентрация </a:t>
            </a:r>
            <a:r>
              <a:rPr lang="ru-RU" sz="2100" b="1" dirty="0" err="1"/>
              <a:t>градиенттеріне</a:t>
            </a:r>
            <a:r>
              <a:rPr lang="ru-RU" sz="2100" b="1" dirty="0"/>
              <a:t> </a:t>
            </a:r>
            <a:r>
              <a:rPr lang="ru-RU" sz="2100" b="1" dirty="0" err="1"/>
              <a:t>және</a:t>
            </a:r>
            <a:r>
              <a:rPr lang="ru-RU" sz="2100" b="1" dirty="0"/>
              <a:t> </a:t>
            </a:r>
            <a:r>
              <a:rPr lang="ru-RU" sz="2100" b="1" dirty="0" err="1"/>
              <a:t>электрлік</a:t>
            </a:r>
            <a:r>
              <a:rPr lang="ru-RU" sz="2100" b="1" dirty="0"/>
              <a:t> потенциал </a:t>
            </a:r>
            <a:r>
              <a:rPr lang="ru-RU" sz="2100" b="1" dirty="0" err="1"/>
              <a:t>градиенттеріне</a:t>
            </a:r>
            <a:r>
              <a:rPr lang="ru-RU" sz="2100" b="1" dirty="0"/>
              <a:t>, </a:t>
            </a:r>
            <a:r>
              <a:rPr lang="ru-RU" sz="2100" b="1" dirty="0" err="1"/>
              <a:t>қозғалыс</a:t>
            </a:r>
            <a:r>
              <a:rPr lang="ru-RU" sz="2100" b="1" dirty="0"/>
              <a:t> пен </a:t>
            </a:r>
            <a:r>
              <a:rPr lang="ru-RU" sz="2100" b="1" dirty="0" err="1"/>
              <a:t>жылуға</a:t>
            </a:r>
            <a:r>
              <a:rPr lang="ru-RU" sz="2100" b="1" dirty="0"/>
              <a:t> </a:t>
            </a:r>
            <a:r>
              <a:rPr lang="ru-RU" sz="2100" dirty="0" err="1"/>
              <a:t>түрлендіреді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 err="1" smtClean="0"/>
              <a:t>Кейбір</a:t>
            </a:r>
            <a:r>
              <a:rPr lang="ru-RU" sz="2100" dirty="0" smtClean="0"/>
              <a:t>  </a:t>
            </a:r>
            <a:r>
              <a:rPr lang="ru-RU" sz="2100" dirty="0" err="1"/>
              <a:t>организмдер</a:t>
            </a:r>
            <a:r>
              <a:rPr lang="ru-RU" sz="2100" dirty="0"/>
              <a:t> </a:t>
            </a:r>
            <a:r>
              <a:rPr lang="ru-RU" sz="2100" dirty="0" err="1"/>
              <a:t>жарық</a:t>
            </a:r>
            <a:r>
              <a:rPr lang="ru-RU" sz="2100" dirty="0"/>
              <a:t> </a:t>
            </a:r>
            <a:r>
              <a:rPr lang="ru-RU" sz="2100" dirty="0" err="1"/>
              <a:t>шығаруға</a:t>
            </a:r>
            <a:r>
              <a:rPr lang="ru-RU" sz="2100" dirty="0"/>
              <a:t> </a:t>
            </a:r>
            <a:r>
              <a:rPr lang="ru-RU" sz="2100" dirty="0" err="1"/>
              <a:t>қабілетті</a:t>
            </a:r>
            <a:r>
              <a:rPr lang="ru-RU" sz="2100" dirty="0"/>
              <a:t>, </a:t>
            </a:r>
            <a:r>
              <a:rPr lang="ru-RU" sz="2100" dirty="0" err="1"/>
              <a:t>мысалы</a:t>
            </a:r>
            <a:r>
              <a:rPr lang="ru-RU" sz="2100" dirty="0"/>
              <a:t>, </a:t>
            </a:r>
            <a:r>
              <a:rPr lang="ru-RU" sz="2100" dirty="0" err="1"/>
              <a:t>жарық</a:t>
            </a:r>
            <a:r>
              <a:rPr lang="ru-RU" sz="2100" dirty="0"/>
              <a:t> </a:t>
            </a:r>
            <a:r>
              <a:rPr lang="ru-RU" sz="2100" dirty="0" err="1"/>
              <a:t>қоңыздары</a:t>
            </a:r>
            <a:r>
              <a:rPr lang="ru-RU" sz="2100" dirty="0"/>
              <a:t> (светляки)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dirty="0" err="1"/>
              <a:t>кейбір</a:t>
            </a:r>
            <a:r>
              <a:rPr lang="ru-RU" sz="2100" dirty="0"/>
              <a:t> </a:t>
            </a:r>
            <a:r>
              <a:rPr lang="ru-RU" sz="2100" dirty="0" err="1"/>
              <a:t>тереңсудағы</a:t>
            </a:r>
            <a:r>
              <a:rPr lang="ru-RU" sz="2100" dirty="0"/>
              <a:t> </a:t>
            </a:r>
            <a:r>
              <a:rPr lang="ru-RU" sz="2100" dirty="0" err="1"/>
              <a:t>теңіз</a:t>
            </a:r>
            <a:r>
              <a:rPr lang="ru-RU" sz="2100" dirty="0"/>
              <a:t> </a:t>
            </a:r>
            <a:r>
              <a:rPr lang="ru-RU" sz="2100" dirty="0" err="1"/>
              <a:t>балықтар</a:t>
            </a:r>
            <a:r>
              <a:rPr lang="ru-RU" sz="2100" dirty="0"/>
              <a:t>. </a:t>
            </a:r>
            <a:r>
              <a:rPr lang="ru-RU" sz="2100" dirty="0" err="1"/>
              <a:t>Фотосинтездеуші</a:t>
            </a:r>
            <a:r>
              <a:rPr lang="ru-RU" sz="2100" dirty="0"/>
              <a:t> </a:t>
            </a:r>
            <a:r>
              <a:rPr lang="ru-RU" sz="2100" dirty="0" err="1"/>
              <a:t>организмдер</a:t>
            </a:r>
            <a:r>
              <a:rPr lang="ru-RU" sz="2100" dirty="0"/>
              <a:t> </a:t>
            </a:r>
            <a:r>
              <a:rPr lang="ru-RU" sz="2100" dirty="0" err="1"/>
              <a:t>жарық</a:t>
            </a:r>
            <a:r>
              <a:rPr lang="ru-RU" sz="2100" dirty="0"/>
              <a:t> </a:t>
            </a:r>
            <a:r>
              <a:rPr lang="ru-RU" sz="2100" dirty="0" err="1"/>
              <a:t>энергиясын</a:t>
            </a:r>
            <a:r>
              <a:rPr lang="ru-RU" sz="2100" dirty="0"/>
              <a:t> </a:t>
            </a:r>
            <a:r>
              <a:rPr lang="ru-RU" sz="2100" dirty="0" err="1"/>
              <a:t>энергияның</a:t>
            </a:r>
            <a:r>
              <a:rPr lang="ru-RU" sz="2100" dirty="0"/>
              <a:t> </a:t>
            </a:r>
            <a:r>
              <a:rPr lang="ru-RU" sz="2100" dirty="0" err="1"/>
              <a:t>басқа</a:t>
            </a:r>
            <a:r>
              <a:rPr lang="ru-RU" sz="2100" dirty="0"/>
              <a:t> </a:t>
            </a:r>
            <a:r>
              <a:rPr lang="ru-RU" sz="2100" dirty="0" err="1"/>
              <a:t>түрлеріне</a:t>
            </a:r>
            <a:r>
              <a:rPr lang="ru-RU" sz="2100" dirty="0"/>
              <a:t> </a:t>
            </a:r>
            <a:r>
              <a:rPr lang="ru-RU" sz="2100" dirty="0" err="1"/>
              <a:t>айналдырады</a:t>
            </a:r>
            <a:r>
              <a:rPr lang="ru-RU" sz="2100" dirty="0"/>
              <a:t>. </a:t>
            </a:r>
            <a:r>
              <a:rPr lang="ru-RU" sz="2100" dirty="0" err="1"/>
              <a:t>Энергияның</a:t>
            </a:r>
            <a:r>
              <a:rPr lang="ru-RU" sz="2100" dirty="0"/>
              <a:t> </a:t>
            </a:r>
            <a:r>
              <a:rPr lang="ru-RU" sz="2100" dirty="0" err="1"/>
              <a:t>биологиялық</a:t>
            </a:r>
            <a:r>
              <a:rPr lang="ru-RU" sz="2100" dirty="0"/>
              <a:t> </a:t>
            </a:r>
            <a:r>
              <a:rPr lang="ru-RU" sz="2100" dirty="0" err="1"/>
              <a:t>түрленуінің</a:t>
            </a:r>
            <a:r>
              <a:rPr lang="ru-RU" sz="2100" dirty="0"/>
              <a:t> </a:t>
            </a:r>
            <a:r>
              <a:rPr lang="ru-RU" sz="2100" dirty="0" err="1"/>
              <a:t>негізінде</a:t>
            </a:r>
            <a:r>
              <a:rPr lang="ru-RU" sz="2100" dirty="0"/>
              <a:t> </a:t>
            </a:r>
            <a:r>
              <a:rPr lang="ru-RU" sz="2100" dirty="0" err="1"/>
              <a:t>жатқан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</a:t>
            </a:r>
            <a:r>
              <a:rPr lang="ru-RU" sz="2100" dirty="0" err="1"/>
              <a:t>механизмдер</a:t>
            </a:r>
            <a:r>
              <a:rPr lang="ru-RU" sz="2100" dirty="0"/>
              <a:t> </a:t>
            </a:r>
            <a:r>
              <a:rPr lang="ru-RU" sz="2100" dirty="0" err="1"/>
              <a:t>ғасырлар</a:t>
            </a:r>
            <a:r>
              <a:rPr lang="ru-RU" sz="2100" dirty="0"/>
              <a:t> </a:t>
            </a:r>
            <a:r>
              <a:rPr lang="ru-RU" sz="2100" dirty="0" err="1"/>
              <a:t>бойы</a:t>
            </a:r>
            <a:r>
              <a:rPr lang="ru-RU" sz="2100" dirty="0"/>
              <a:t> </a:t>
            </a:r>
            <a:r>
              <a:rPr lang="ru-RU" sz="2100" dirty="0" err="1"/>
              <a:t>биологтарды</a:t>
            </a:r>
            <a:r>
              <a:rPr lang="ru-RU" sz="2100" dirty="0"/>
              <a:t> </a:t>
            </a:r>
            <a:r>
              <a:rPr lang="ru-RU" sz="2100" dirty="0" err="1"/>
              <a:t>таң</a:t>
            </a:r>
            <a:r>
              <a:rPr lang="ru-RU" sz="2100" dirty="0"/>
              <a:t> </a:t>
            </a:r>
            <a:r>
              <a:rPr lang="ru-RU" sz="2100" dirty="0" err="1"/>
              <a:t>қалдырады</a:t>
            </a:r>
            <a:r>
              <a:rPr lang="ru-RU" sz="2100" dirty="0"/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dirty="0" err="1"/>
              <a:t>оларға</a:t>
            </a:r>
            <a:r>
              <a:rPr lang="ru-RU" sz="2100" dirty="0"/>
              <a:t> </a:t>
            </a:r>
            <a:r>
              <a:rPr lang="ru-RU" sz="2100" dirty="0" err="1"/>
              <a:t>қарсы</a:t>
            </a:r>
            <a:r>
              <a:rPr lang="ru-RU" sz="2100" dirty="0"/>
              <a:t> </a:t>
            </a:r>
            <a:r>
              <a:rPr lang="ru-RU" sz="2100" dirty="0" err="1"/>
              <a:t>болды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Француз </a:t>
            </a:r>
            <a:r>
              <a:rPr lang="ru-RU" sz="2100" dirty="0" err="1"/>
              <a:t>химигі</a:t>
            </a:r>
            <a:r>
              <a:rPr lang="ru-RU" sz="2100" dirty="0"/>
              <a:t> </a:t>
            </a:r>
            <a:r>
              <a:rPr lang="ru-RU" sz="2100" b="1" dirty="0"/>
              <a:t>Антуан Лавуазье </a:t>
            </a:r>
            <a:r>
              <a:rPr lang="ru-RU" sz="2100" dirty="0" err="1"/>
              <a:t>жануарлардың</a:t>
            </a:r>
            <a:r>
              <a:rPr lang="ru-RU" sz="2100" dirty="0"/>
              <a:t> </a:t>
            </a:r>
            <a:r>
              <a:rPr lang="ru-RU" sz="2100" dirty="0" err="1"/>
              <a:t>қандай</a:t>
            </a:r>
            <a:r>
              <a:rPr lang="ru-RU" sz="2100" dirty="0"/>
              <a:t> да </a:t>
            </a:r>
            <a:r>
              <a:rPr lang="ru-RU" sz="2100" dirty="0" err="1"/>
              <a:t>бір</a:t>
            </a:r>
            <a:r>
              <a:rPr lang="ru-RU" sz="2100" dirty="0"/>
              <a:t> </a:t>
            </a:r>
            <a:r>
              <a:rPr lang="ru-RU" sz="2100" dirty="0" err="1"/>
              <a:t>жолмен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«</a:t>
            </a:r>
            <a:r>
              <a:rPr lang="ru-RU" sz="2100" dirty="0" err="1"/>
              <a:t>отынды</a:t>
            </a:r>
            <a:r>
              <a:rPr lang="ru-RU" sz="2100" dirty="0"/>
              <a:t>», </a:t>
            </a:r>
            <a:r>
              <a:rPr lang="ru-RU" sz="2100" dirty="0" err="1"/>
              <a:t>яғни</a:t>
            </a:r>
            <a:r>
              <a:rPr lang="ru-RU" sz="2100" dirty="0"/>
              <a:t> </a:t>
            </a:r>
            <a:r>
              <a:rPr lang="ru-RU" sz="2100" b="1" dirty="0" err="1"/>
              <a:t>тағамнан</a:t>
            </a:r>
            <a:r>
              <a:rPr lang="ru-RU" sz="2100" b="1" dirty="0"/>
              <a:t> </a:t>
            </a:r>
            <a:r>
              <a:rPr lang="ru-RU" sz="2100" b="1" dirty="0" err="1"/>
              <a:t>алынған</a:t>
            </a:r>
            <a:r>
              <a:rPr lang="ru-RU" sz="2100" b="1" dirty="0"/>
              <a:t> </a:t>
            </a:r>
            <a:r>
              <a:rPr lang="ru-RU" sz="2100" b="1" dirty="0" err="1"/>
              <a:t>заттарды</a:t>
            </a:r>
            <a:r>
              <a:rPr lang="ru-RU" sz="2100" b="1" dirty="0"/>
              <a:t> </a:t>
            </a:r>
            <a:r>
              <a:rPr lang="ru-RU" sz="2100" b="1" dirty="0" err="1"/>
              <a:t>жылуға</a:t>
            </a:r>
            <a:r>
              <a:rPr lang="ru-RU" sz="2100" b="1" dirty="0"/>
              <a:t> </a:t>
            </a:r>
            <a:r>
              <a:rPr lang="ru-RU" sz="2100" b="1" dirty="0" err="1"/>
              <a:t>айналдыратынын</a:t>
            </a:r>
            <a:r>
              <a:rPr lang="ru-RU" sz="2100" b="1" dirty="0"/>
              <a:t> </a:t>
            </a:r>
            <a:r>
              <a:rPr lang="ru-RU" sz="2100" dirty="0" err="1"/>
              <a:t>байқап</a:t>
            </a:r>
            <a:r>
              <a:rPr lang="ru-RU" sz="2100" dirty="0"/>
              <a:t>, </a:t>
            </a:r>
            <a:r>
              <a:rPr lang="ru-RU" sz="2100" b="1" dirty="0" err="1">
                <a:solidFill>
                  <a:srgbClr val="FF0000"/>
                </a:solidFill>
              </a:rPr>
              <a:t>тыныс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алу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өмірлік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маңызды</a:t>
            </a:r>
            <a:r>
              <a:rPr lang="ru-RU" sz="2100" b="1" dirty="0">
                <a:solidFill>
                  <a:srgbClr val="FF0000"/>
                </a:solidFill>
              </a:rPr>
              <a:t> процесс</a:t>
            </a:r>
            <a:r>
              <a:rPr lang="ru-RU" sz="2100" dirty="0"/>
              <a:t> </a:t>
            </a:r>
            <a:r>
              <a:rPr lang="ru-RU" sz="2100" dirty="0" err="1"/>
              <a:t>деген</a:t>
            </a:r>
            <a:r>
              <a:rPr lang="ru-RU" sz="2100" dirty="0"/>
              <a:t> </a:t>
            </a:r>
            <a:r>
              <a:rPr lang="ru-RU" sz="2100" dirty="0" err="1"/>
              <a:t>қорытындыға</a:t>
            </a:r>
            <a:r>
              <a:rPr lang="ru-RU" sz="2100" dirty="0"/>
              <a:t> </a:t>
            </a:r>
            <a:r>
              <a:rPr lang="ru-RU" sz="2100" dirty="0" err="1"/>
              <a:t>келді</a:t>
            </a:r>
            <a:r>
              <a:rPr lang="ru-RU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1067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466" y="755361"/>
            <a:ext cx="3456666" cy="34918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5185" y="276891"/>
            <a:ext cx="794028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200" dirty="0"/>
              <a:t>... </a:t>
            </a:r>
            <a:r>
              <a:rPr lang="ru-RU" sz="2200" dirty="0" err="1"/>
              <a:t>жалпы</a:t>
            </a:r>
            <a:r>
              <a:rPr lang="ru-RU" sz="2200" dirty="0"/>
              <a:t> </a:t>
            </a:r>
            <a:r>
              <a:rPr lang="ru-RU" sz="2200" dirty="0" err="1"/>
              <a:t>алғанда</a:t>
            </a:r>
            <a:r>
              <a:rPr lang="ru-RU" sz="2200" dirty="0"/>
              <a:t>, </a:t>
            </a:r>
            <a:r>
              <a:rPr lang="ru-RU" sz="2200" dirty="0" err="1"/>
              <a:t>тыныс</a:t>
            </a:r>
            <a:r>
              <a:rPr lang="ru-RU" sz="2200" dirty="0"/>
              <a:t> </a:t>
            </a:r>
            <a:r>
              <a:rPr lang="ru-RU" sz="2200" dirty="0" err="1"/>
              <a:t>алу</a:t>
            </a:r>
            <a:r>
              <a:rPr lang="ru-RU" sz="2200" dirty="0"/>
              <a:t> </a:t>
            </a:r>
            <a:r>
              <a:rPr lang="ru-RU" sz="2200" dirty="0" err="1"/>
              <a:t>к</a:t>
            </a:r>
            <a:r>
              <a:rPr lang="ru-RU" sz="2200" b="1" dirty="0" err="1"/>
              <a:t>өміртегі</a:t>
            </a:r>
            <a:r>
              <a:rPr lang="ru-RU" sz="2200" b="1" dirty="0"/>
              <a:t> мен </a:t>
            </a:r>
            <a:r>
              <a:rPr lang="ru-RU" sz="2200" b="1" dirty="0" err="1"/>
              <a:t>сутегінің</a:t>
            </a:r>
            <a:r>
              <a:rPr lang="ru-RU" sz="2200" b="1" dirty="0"/>
              <a:t> </a:t>
            </a:r>
            <a:r>
              <a:rPr lang="ru-RU" sz="2200" b="1" dirty="0" err="1"/>
              <a:t>баяу</a:t>
            </a:r>
            <a:r>
              <a:rPr lang="ru-RU" sz="2200" b="1" dirty="0"/>
              <a:t> </a:t>
            </a:r>
            <a:r>
              <a:rPr lang="ru-RU" sz="2200" b="1" dirty="0" err="1"/>
              <a:t>жануынан</a:t>
            </a:r>
            <a:r>
              <a:rPr lang="ru-RU" sz="2200" b="1" dirty="0"/>
              <a:t> </a:t>
            </a:r>
            <a:r>
              <a:rPr lang="ru-RU" sz="2200" b="1" dirty="0" err="1"/>
              <a:t>басқа</a:t>
            </a:r>
            <a:r>
              <a:rPr lang="ru-RU" sz="2200" b="1" dirty="0"/>
              <a:t> </a:t>
            </a:r>
            <a:r>
              <a:rPr lang="ru-RU" sz="2200" b="1" dirty="0" err="1"/>
              <a:t>ештеңе</a:t>
            </a:r>
            <a:r>
              <a:rPr lang="ru-RU" sz="2200" b="1" dirty="0"/>
              <a:t> </a:t>
            </a:r>
            <a:r>
              <a:rPr lang="ru-RU" sz="2200" b="1" dirty="0" err="1"/>
              <a:t>емес</a:t>
            </a:r>
            <a:r>
              <a:rPr lang="ru-RU" sz="2200" b="1" dirty="0"/>
              <a:t>,</a:t>
            </a:r>
            <a:r>
              <a:rPr lang="ru-RU" sz="2200" dirty="0"/>
              <a:t> </a:t>
            </a:r>
            <a:r>
              <a:rPr lang="ru-RU" sz="2200" dirty="0" err="1"/>
              <a:t>ол</a:t>
            </a:r>
            <a:r>
              <a:rPr lang="ru-RU" sz="2200" dirty="0"/>
              <a:t> керосин </a:t>
            </a:r>
            <a:r>
              <a:rPr lang="ru-RU" sz="2200" dirty="0" err="1"/>
              <a:t>шамында</a:t>
            </a:r>
            <a:r>
              <a:rPr lang="ru-RU" sz="2200" dirty="0"/>
              <a:t>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dirty="0" err="1"/>
              <a:t>шамда</a:t>
            </a:r>
            <a:r>
              <a:rPr lang="ru-RU" sz="2200" dirty="0"/>
              <a:t> </a:t>
            </a:r>
            <a:r>
              <a:rPr lang="ru-RU" sz="2200" dirty="0" err="1"/>
              <a:t>болатын</a:t>
            </a:r>
            <a:r>
              <a:rPr lang="ru-RU" sz="2200" dirty="0"/>
              <a:t> </a:t>
            </a:r>
            <a:r>
              <a:rPr lang="ru-RU" sz="2200" dirty="0" err="1"/>
              <a:t>процеске</a:t>
            </a:r>
            <a:r>
              <a:rPr lang="ru-RU" sz="2200" dirty="0"/>
              <a:t> </a:t>
            </a:r>
            <a:r>
              <a:rPr lang="ru-RU" sz="2200" dirty="0" err="1"/>
              <a:t>өте</a:t>
            </a:r>
            <a:r>
              <a:rPr lang="ru-RU" sz="2200" dirty="0"/>
              <a:t> </a:t>
            </a:r>
            <a:r>
              <a:rPr lang="ru-RU" sz="2200" dirty="0" err="1"/>
              <a:t>ұқсас</a:t>
            </a:r>
            <a:r>
              <a:rPr lang="ru-RU" sz="2200" dirty="0"/>
              <a:t>.</a:t>
            </a:r>
          </a:p>
          <a:p>
            <a:pPr indent="361950" algn="just"/>
            <a:r>
              <a:rPr lang="ru-RU" sz="2200" dirty="0"/>
              <a:t>Осы </a:t>
            </a:r>
            <a:r>
              <a:rPr lang="ru-RU" sz="2200" dirty="0" err="1"/>
              <a:t>тұрғыдан</a:t>
            </a:r>
            <a:r>
              <a:rPr lang="ru-RU" sz="2200" dirty="0"/>
              <a:t> </a:t>
            </a:r>
            <a:r>
              <a:rPr lang="ru-RU" sz="2200" dirty="0" err="1"/>
              <a:t>алғанда</a:t>
            </a:r>
            <a:r>
              <a:rPr lang="ru-RU" sz="2200" dirty="0"/>
              <a:t>, </a:t>
            </a:r>
            <a:r>
              <a:rPr lang="ru-RU" sz="2200" b="1" dirty="0" err="1"/>
              <a:t>тыныс</a:t>
            </a:r>
            <a:r>
              <a:rPr lang="ru-RU" sz="2200" b="1" dirty="0"/>
              <a:t> </a:t>
            </a:r>
            <a:r>
              <a:rPr lang="ru-RU" sz="2200" b="1" dirty="0" err="1"/>
              <a:t>алатын</a:t>
            </a:r>
            <a:r>
              <a:rPr lang="ru-RU" sz="2200" b="1" dirty="0"/>
              <a:t> </a:t>
            </a:r>
            <a:r>
              <a:rPr lang="ru-RU" sz="2200" b="1" dirty="0" err="1"/>
              <a:t>жануарлар</a:t>
            </a:r>
            <a:r>
              <a:rPr lang="ru-RU" sz="2200" b="1" dirty="0"/>
              <a:t> </a:t>
            </a:r>
            <a:r>
              <a:rPr lang="ru-RU" sz="2200" b="1" dirty="0" err="1"/>
              <a:t>нағыз</a:t>
            </a:r>
            <a:r>
              <a:rPr lang="ru-RU" sz="2200" b="1" dirty="0"/>
              <a:t> </a:t>
            </a:r>
            <a:r>
              <a:rPr lang="ru-RU" sz="2200" b="1" dirty="0" err="1"/>
              <a:t>отын</a:t>
            </a:r>
            <a:r>
              <a:rPr lang="ru-RU" sz="2200" b="1" dirty="0"/>
              <a:t> </a:t>
            </a:r>
            <a:r>
              <a:rPr lang="ru-RU" sz="2200" b="1" dirty="0" err="1"/>
              <a:t>қазандықтары</a:t>
            </a:r>
            <a:r>
              <a:rPr lang="ru-RU" sz="2200" b="1" dirty="0"/>
              <a:t> </a:t>
            </a:r>
            <a:r>
              <a:rPr lang="ru-RU" sz="2200" b="1" dirty="0" err="1"/>
              <a:t>болып</a:t>
            </a:r>
            <a:r>
              <a:rPr lang="ru-RU" sz="2200" b="1" dirty="0"/>
              <a:t> </a:t>
            </a:r>
            <a:r>
              <a:rPr lang="ru-RU" sz="2200" b="1" dirty="0" err="1"/>
              <a:t>табылады</a:t>
            </a:r>
            <a:r>
              <a:rPr lang="ru-RU" sz="2200" dirty="0"/>
              <a:t>, </a:t>
            </a:r>
            <a:r>
              <a:rPr lang="ru-RU" sz="2200" dirty="0" err="1"/>
              <a:t>олар</a:t>
            </a:r>
            <a:r>
              <a:rPr lang="ru-RU" sz="2200" dirty="0"/>
              <a:t> </a:t>
            </a:r>
            <a:r>
              <a:rPr lang="ru-RU" sz="2200" dirty="0" err="1"/>
              <a:t>өздерін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өртейді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және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өзін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жалмап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жеп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қоятындар</a:t>
            </a:r>
            <a:r>
              <a:rPr lang="ru-RU" sz="2200" b="1" dirty="0">
                <a:solidFill>
                  <a:srgbClr val="FF0000"/>
                </a:solidFill>
              </a:rPr>
              <a:t>.</a:t>
            </a:r>
          </a:p>
          <a:p>
            <a:pPr indent="361950" algn="just"/>
            <a:r>
              <a:rPr lang="ru-RU" sz="2200" dirty="0"/>
              <a:t>Жану мен </a:t>
            </a:r>
            <a:r>
              <a:rPr lang="ru-RU" sz="2200" dirty="0" err="1"/>
              <a:t>тыныс</a:t>
            </a:r>
            <a:r>
              <a:rPr lang="ru-RU" sz="2200" dirty="0"/>
              <a:t> </a:t>
            </a:r>
            <a:r>
              <a:rPr lang="ru-RU" sz="2200" dirty="0" err="1"/>
              <a:t>алу</a:t>
            </a:r>
            <a:r>
              <a:rPr lang="ru-RU" sz="2200" dirty="0"/>
              <a:t> </a:t>
            </a:r>
            <a:r>
              <a:rPr lang="ru-RU" sz="2200" dirty="0" err="1"/>
              <a:t>арасындағы</a:t>
            </a:r>
            <a:r>
              <a:rPr lang="ru-RU" sz="2200" dirty="0"/>
              <a:t> </a:t>
            </a:r>
            <a:r>
              <a:rPr lang="ru-RU" sz="2200" dirty="0" err="1"/>
              <a:t>бұл</a:t>
            </a:r>
            <a:r>
              <a:rPr lang="ru-RU" sz="2200" dirty="0"/>
              <a:t> аналогия (</a:t>
            </a:r>
            <a:r>
              <a:rPr lang="ru-RU" sz="2200" dirty="0" err="1"/>
              <a:t>ұқсастық</a:t>
            </a:r>
            <a:r>
              <a:rPr lang="ru-RU" sz="2200" dirty="0"/>
              <a:t>) </a:t>
            </a:r>
            <a:r>
              <a:rPr lang="ru-RU" sz="2200" dirty="0" err="1"/>
              <a:t>ақындардың</a:t>
            </a:r>
            <a:r>
              <a:rPr lang="ru-RU" sz="2200" dirty="0"/>
              <a:t> – </a:t>
            </a:r>
            <a:r>
              <a:rPr lang="ru-RU" sz="2200" dirty="0" err="1"/>
              <a:t>дұрысын</a:t>
            </a:r>
            <a:r>
              <a:rPr lang="ru-RU" sz="2200" dirty="0"/>
              <a:t> </a:t>
            </a:r>
            <a:r>
              <a:rPr lang="ru-RU" sz="2200" dirty="0" err="1"/>
              <a:t>айтқанда</a:t>
            </a:r>
            <a:r>
              <a:rPr lang="ru-RU" sz="2200" dirty="0"/>
              <a:t>, </a:t>
            </a:r>
            <a:r>
              <a:rPr lang="ru-RU" sz="2200" dirty="0" err="1"/>
              <a:t>ежелгі</a:t>
            </a:r>
            <a:r>
              <a:rPr lang="ru-RU" sz="2200" dirty="0"/>
              <a:t> </a:t>
            </a:r>
            <a:r>
              <a:rPr lang="ru-RU" sz="2200" dirty="0" err="1"/>
              <a:t>дәуір</a:t>
            </a:r>
            <a:r>
              <a:rPr lang="ru-RU" sz="2200" dirty="0"/>
              <a:t> </a:t>
            </a:r>
            <a:r>
              <a:rPr lang="ru-RU" sz="2200" dirty="0" err="1"/>
              <a:t>философтарының</a:t>
            </a:r>
            <a:r>
              <a:rPr lang="ru-RU" sz="2200" dirty="0"/>
              <a:t> </a:t>
            </a:r>
            <a:r>
              <a:rPr lang="ru-RU" sz="2200" dirty="0" err="1"/>
              <a:t>назарынан</a:t>
            </a:r>
            <a:r>
              <a:rPr lang="ru-RU" sz="2200" dirty="0"/>
              <a:t> </a:t>
            </a:r>
            <a:r>
              <a:rPr lang="ru-RU" sz="2200" dirty="0" err="1"/>
              <a:t>тыс</a:t>
            </a:r>
            <a:r>
              <a:rPr lang="ru-RU" sz="2200" dirty="0"/>
              <a:t> </a:t>
            </a:r>
            <a:r>
              <a:rPr lang="ru-RU" sz="2200" dirty="0" err="1"/>
              <a:t>қалмады</a:t>
            </a:r>
            <a:r>
              <a:rPr lang="ru-RU" sz="2200" dirty="0"/>
              <a:t> </a:t>
            </a:r>
            <a:r>
              <a:rPr lang="ru-RU" sz="2200" dirty="0" err="1"/>
              <a:t>деп</a:t>
            </a:r>
            <a:r>
              <a:rPr lang="ru-RU" sz="2200" dirty="0"/>
              <a:t> </a:t>
            </a:r>
            <a:r>
              <a:rPr lang="ru-RU" sz="2200" dirty="0" err="1"/>
              <a:t>айтуға</a:t>
            </a:r>
            <a:r>
              <a:rPr lang="ru-RU" sz="2200" dirty="0"/>
              <a:t> </a:t>
            </a:r>
            <a:r>
              <a:rPr lang="ru-RU" sz="2200" dirty="0" err="1"/>
              <a:t>болады</a:t>
            </a:r>
            <a:r>
              <a:rPr lang="ru-RU" sz="2200" dirty="0"/>
              <a:t>.</a:t>
            </a:r>
          </a:p>
          <a:p>
            <a:pPr indent="361950" algn="just"/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аспаннан</a:t>
            </a:r>
            <a:r>
              <a:rPr lang="ru-RU" sz="2200" dirty="0"/>
              <a:t> </a:t>
            </a:r>
            <a:r>
              <a:rPr lang="ru-RU" sz="2200" dirty="0" err="1"/>
              <a:t>ұрланған</a:t>
            </a:r>
            <a:r>
              <a:rPr lang="ru-RU" sz="2200" dirty="0"/>
              <a:t> от,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Прометейдің</a:t>
            </a:r>
            <a:r>
              <a:rPr lang="ru-RU" sz="2200" dirty="0"/>
              <a:t> </a:t>
            </a:r>
            <a:r>
              <a:rPr lang="ru-RU" sz="2200" dirty="0" err="1"/>
              <a:t>алауы</a:t>
            </a:r>
            <a:r>
              <a:rPr lang="ru-RU" sz="2200" dirty="0"/>
              <a:t> </a:t>
            </a:r>
            <a:r>
              <a:rPr lang="ru-RU" sz="2200" dirty="0" err="1"/>
              <a:t>инженерлер</a:t>
            </a:r>
            <a:r>
              <a:rPr lang="ru-RU" sz="2200" dirty="0"/>
              <a:t> мен </a:t>
            </a:r>
            <a:r>
              <a:rPr lang="ru-RU" sz="2200" dirty="0" err="1"/>
              <a:t>ақындардың</a:t>
            </a:r>
            <a:r>
              <a:rPr lang="ru-RU" sz="2200" dirty="0"/>
              <a:t> </a:t>
            </a:r>
            <a:r>
              <a:rPr lang="ru-RU" sz="2200" dirty="0" err="1"/>
              <a:t>санасында</a:t>
            </a:r>
            <a:r>
              <a:rPr lang="ru-RU" sz="2200" dirty="0"/>
              <a:t> </a:t>
            </a:r>
            <a:r>
              <a:rPr lang="ru-RU" sz="2200" dirty="0" err="1"/>
              <a:t>туған</a:t>
            </a:r>
            <a:r>
              <a:rPr lang="ru-RU" sz="2200" dirty="0"/>
              <a:t> идея </a:t>
            </a:r>
            <a:r>
              <a:rPr lang="ru-RU" sz="2200" dirty="0" err="1"/>
              <a:t>ғана</a:t>
            </a:r>
            <a:r>
              <a:rPr lang="ru-RU" sz="2200" dirty="0"/>
              <a:t> </a:t>
            </a:r>
            <a:r>
              <a:rPr lang="ru-RU" sz="2200" dirty="0" err="1"/>
              <a:t>емес</a:t>
            </a:r>
            <a:r>
              <a:rPr lang="ru-RU" sz="2200" dirty="0"/>
              <a:t>, </a:t>
            </a:r>
            <a:r>
              <a:rPr lang="ru-RU" sz="2200" dirty="0" err="1"/>
              <a:t>ол</a:t>
            </a:r>
            <a:r>
              <a:rPr lang="ru-RU" sz="2200" dirty="0"/>
              <a:t> </a:t>
            </a:r>
            <a:r>
              <a:rPr lang="ru-RU" sz="2200" dirty="0" err="1"/>
              <a:t>табиғатта</a:t>
            </a:r>
            <a:r>
              <a:rPr lang="ru-RU" sz="2200" dirty="0"/>
              <a:t> </a:t>
            </a:r>
            <a:r>
              <a:rPr lang="ru-RU" sz="2200" dirty="0" err="1"/>
              <a:t>болып</a:t>
            </a:r>
            <a:r>
              <a:rPr lang="ru-RU" sz="2200" dirty="0"/>
              <a:t> </a:t>
            </a:r>
            <a:r>
              <a:rPr lang="ru-RU" sz="2200" dirty="0" err="1"/>
              <a:t>жатқан</a:t>
            </a:r>
            <a:r>
              <a:rPr lang="ru-RU" sz="2200" dirty="0"/>
              <a:t> </a:t>
            </a:r>
            <a:r>
              <a:rPr lang="ru-RU" sz="2200" dirty="0" err="1"/>
              <a:t>процестердің</a:t>
            </a:r>
            <a:r>
              <a:rPr lang="ru-RU" sz="2200" dirty="0"/>
              <a:t>, </a:t>
            </a:r>
            <a:r>
              <a:rPr lang="ru-RU" sz="2200" dirty="0" err="1"/>
              <a:t>ең</a:t>
            </a:r>
            <a:r>
              <a:rPr lang="ru-RU" sz="2200" dirty="0"/>
              <a:t> </a:t>
            </a:r>
            <a:r>
              <a:rPr lang="ru-RU" sz="2200" dirty="0" err="1"/>
              <a:t>болмағанда</a:t>
            </a:r>
            <a:r>
              <a:rPr lang="ru-RU" sz="2200" dirty="0"/>
              <a:t> </a:t>
            </a:r>
            <a:r>
              <a:rPr lang="ru-RU" sz="2200" dirty="0" err="1"/>
              <a:t>тыныс</a:t>
            </a:r>
            <a:r>
              <a:rPr lang="ru-RU" sz="2200" dirty="0"/>
              <a:t> </a:t>
            </a:r>
            <a:r>
              <a:rPr lang="ru-RU" sz="2200" dirty="0" err="1"/>
              <a:t>алатын</a:t>
            </a:r>
            <a:r>
              <a:rPr lang="ru-RU" sz="2200" dirty="0"/>
              <a:t> </a:t>
            </a:r>
            <a:r>
              <a:rPr lang="ru-RU" sz="2200" dirty="0" err="1"/>
              <a:t>жануарлардың</a:t>
            </a:r>
            <a:r>
              <a:rPr lang="ru-RU" sz="2200" dirty="0"/>
              <a:t> </a:t>
            </a:r>
            <a:r>
              <a:rPr lang="ru-RU" sz="2200" dirty="0" err="1"/>
              <a:t>шынайы</a:t>
            </a:r>
            <a:r>
              <a:rPr lang="ru-RU" sz="2200" dirty="0"/>
              <a:t> </a:t>
            </a:r>
            <a:r>
              <a:rPr lang="ru-RU" sz="2200" dirty="0" err="1"/>
              <a:t>суреттемесі</a:t>
            </a:r>
            <a:r>
              <a:rPr lang="ru-RU" sz="2200" dirty="0"/>
              <a:t>.</a:t>
            </a:r>
          </a:p>
          <a:p>
            <a:pPr indent="361950" algn="just"/>
            <a:r>
              <a:rPr lang="ru-RU" sz="2200" dirty="0" err="1"/>
              <a:t>Ендеше</a:t>
            </a:r>
            <a:r>
              <a:rPr lang="ru-RU" sz="2200" dirty="0"/>
              <a:t>, </a:t>
            </a:r>
            <a:r>
              <a:rPr lang="ru-RU" sz="2200" dirty="0" err="1"/>
              <a:t>ертеден</a:t>
            </a:r>
            <a:r>
              <a:rPr lang="ru-RU" sz="2200" dirty="0"/>
              <a:t> </a:t>
            </a:r>
            <a:r>
              <a:rPr lang="ru-RU" sz="2200" dirty="0" err="1"/>
              <a:t>келе</a:t>
            </a:r>
            <a:r>
              <a:rPr lang="ru-RU" sz="2200" dirty="0"/>
              <a:t> </a:t>
            </a:r>
            <a:r>
              <a:rPr lang="ru-RU" sz="2200" dirty="0" err="1"/>
              <a:t>жатқан</a:t>
            </a:r>
            <a:r>
              <a:rPr lang="ru-RU" sz="2200" dirty="0"/>
              <a:t> </a:t>
            </a:r>
            <a:r>
              <a:rPr lang="ru-RU" sz="2200" dirty="0" err="1"/>
              <a:t>туындыларға</a:t>
            </a:r>
            <a:r>
              <a:rPr lang="ru-RU" sz="2200" dirty="0"/>
              <a:t> </a:t>
            </a:r>
            <a:r>
              <a:rPr lang="ru-RU" sz="2200" dirty="0" err="1"/>
              <a:t>ілесе</a:t>
            </a:r>
            <a:r>
              <a:rPr lang="ru-RU" sz="2200" dirty="0"/>
              <a:t> </a:t>
            </a:r>
            <a:r>
              <a:rPr lang="ru-RU" sz="2200" dirty="0" err="1"/>
              <a:t>отырып</a:t>
            </a:r>
            <a:r>
              <a:rPr lang="ru-RU" sz="2200" dirty="0"/>
              <a:t>, </a:t>
            </a:r>
            <a:r>
              <a:rPr lang="ru-RU" sz="2200" dirty="0" err="1"/>
              <a:t>өмір</a:t>
            </a:r>
            <a:r>
              <a:rPr lang="ru-RU" sz="2200" dirty="0"/>
              <a:t> </a:t>
            </a:r>
            <a:r>
              <a:rPr lang="ru-RU" sz="2200" dirty="0" err="1"/>
              <a:t>шырағы</a:t>
            </a:r>
            <a:r>
              <a:rPr lang="ru-RU" sz="2200" dirty="0"/>
              <a:t> (факел)  </a:t>
            </a:r>
            <a:r>
              <a:rPr lang="ru-RU" sz="2200" dirty="0" err="1"/>
              <a:t>сәби</a:t>
            </a:r>
            <a:r>
              <a:rPr lang="ru-RU" sz="2200" dirty="0"/>
              <a:t> </a:t>
            </a:r>
            <a:r>
              <a:rPr lang="ru-RU" sz="2200" dirty="0" err="1"/>
              <a:t>тыныс</a:t>
            </a:r>
            <a:r>
              <a:rPr lang="ru-RU" sz="2200" dirty="0"/>
              <a:t> ала </a:t>
            </a:r>
            <a:r>
              <a:rPr lang="ru-RU" sz="2200" dirty="0" err="1"/>
              <a:t>бастаған</a:t>
            </a:r>
            <a:r>
              <a:rPr lang="ru-RU" sz="2200" dirty="0"/>
              <a:t> </a:t>
            </a:r>
            <a:r>
              <a:rPr lang="ru-RU" sz="2200" dirty="0" err="1"/>
              <a:t>сәтте</a:t>
            </a:r>
            <a:r>
              <a:rPr lang="ru-RU" sz="2200" dirty="0"/>
              <a:t> </a:t>
            </a:r>
            <a:r>
              <a:rPr lang="ru-RU" sz="2200" dirty="0" err="1"/>
              <a:t>тұтанады</a:t>
            </a:r>
            <a:r>
              <a:rPr lang="ru-RU" sz="2200" dirty="0"/>
              <a:t>, </a:t>
            </a:r>
            <a:r>
              <a:rPr lang="ru-RU" sz="2200" dirty="0" err="1"/>
              <a:t>өлгенше</a:t>
            </a:r>
            <a:r>
              <a:rPr lang="ru-RU" sz="2200" dirty="0"/>
              <a:t> </a:t>
            </a:r>
            <a:r>
              <a:rPr lang="ru-RU" sz="2200" dirty="0" err="1"/>
              <a:t>өшпейді</a:t>
            </a:r>
            <a:r>
              <a:rPr lang="ru-RU" sz="2200" dirty="0"/>
              <a:t> </a:t>
            </a:r>
            <a:r>
              <a:rPr lang="ru-RU" sz="2200" dirty="0" err="1"/>
              <a:t>деп</a:t>
            </a:r>
            <a:r>
              <a:rPr lang="ru-RU" sz="2200" dirty="0"/>
              <a:t> </a:t>
            </a:r>
            <a:r>
              <a:rPr lang="ru-RU" sz="2200" dirty="0" err="1"/>
              <a:t>философиялық</a:t>
            </a:r>
            <a:r>
              <a:rPr lang="ru-RU" sz="2200" dirty="0"/>
              <a:t> </a:t>
            </a:r>
            <a:r>
              <a:rPr lang="ru-RU" sz="2200" dirty="0" err="1"/>
              <a:t>ойға</a:t>
            </a:r>
            <a:r>
              <a:rPr lang="ru-RU" sz="2200" dirty="0"/>
              <a:t> да </a:t>
            </a:r>
            <a:r>
              <a:rPr lang="ru-RU" sz="2200" dirty="0" err="1"/>
              <a:t>келуге</a:t>
            </a:r>
            <a:r>
              <a:rPr lang="ru-RU" sz="2200" dirty="0"/>
              <a:t> </a:t>
            </a:r>
            <a:r>
              <a:rPr lang="ru-RU" sz="2200" dirty="0" err="1"/>
              <a:t>болады</a:t>
            </a:r>
            <a:r>
              <a:rPr 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954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056" y="248150"/>
            <a:ext cx="1140412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300" dirty="0"/>
              <a:t>ХХ </a:t>
            </a:r>
            <a:r>
              <a:rPr lang="ru-RU" sz="2300" dirty="0" err="1" smtClean="0"/>
              <a:t>ғасырда</a:t>
            </a:r>
            <a:r>
              <a:rPr lang="ru-RU" sz="2300" dirty="0" smtClean="0"/>
              <a:t> </a:t>
            </a:r>
            <a:r>
              <a:rPr lang="ru-RU" sz="2300" dirty="0" err="1"/>
              <a:t>адамзат</a:t>
            </a:r>
            <a:r>
              <a:rPr lang="ru-RU" sz="2300" dirty="0"/>
              <a:t> «</a:t>
            </a:r>
            <a:r>
              <a:rPr lang="ru-RU" sz="2300" dirty="0" err="1"/>
              <a:t>өмір</a:t>
            </a:r>
            <a:r>
              <a:rPr lang="ru-RU" sz="2300" dirty="0"/>
              <a:t> </a:t>
            </a:r>
            <a:r>
              <a:rPr lang="ru-RU" sz="2300" dirty="0" err="1"/>
              <a:t>алауының</a:t>
            </a:r>
            <a:r>
              <a:rPr lang="ru-RU" sz="2300" dirty="0"/>
              <a:t>» </a:t>
            </a:r>
            <a:r>
              <a:rPr lang="ru-RU" sz="2300" dirty="0" err="1"/>
              <a:t>химиялық</a:t>
            </a:r>
            <a:r>
              <a:rPr lang="ru-RU" sz="2300" dirty="0"/>
              <a:t> </a:t>
            </a:r>
            <a:r>
              <a:rPr lang="ru-RU" sz="2300" dirty="0" err="1"/>
              <a:t>процестерінің</a:t>
            </a:r>
            <a:r>
              <a:rPr lang="ru-RU" sz="2300" dirty="0"/>
              <a:t> </a:t>
            </a:r>
            <a:r>
              <a:rPr lang="ru-RU" sz="2300" dirty="0" err="1"/>
              <a:t>көпшілігін</a:t>
            </a:r>
            <a:r>
              <a:rPr lang="ru-RU" sz="2300" dirty="0"/>
              <a:t> </a:t>
            </a:r>
            <a:r>
              <a:rPr lang="ru-RU" sz="2300" dirty="0" err="1"/>
              <a:t>бастапқы</a:t>
            </a:r>
            <a:r>
              <a:rPr lang="ru-RU" sz="2300" dirty="0"/>
              <a:t> </a:t>
            </a:r>
            <a:r>
              <a:rPr lang="ru-RU" sz="2300" dirty="0" err="1"/>
              <a:t>түсінуге</a:t>
            </a:r>
            <a:r>
              <a:rPr lang="ru-RU" sz="2300" dirty="0"/>
              <a:t> </a:t>
            </a:r>
            <a:r>
              <a:rPr lang="ru-RU" sz="2300" dirty="0" err="1"/>
              <a:t>қол</a:t>
            </a:r>
            <a:r>
              <a:rPr lang="ru-RU" sz="2300" dirty="0"/>
              <a:t> </a:t>
            </a:r>
            <a:r>
              <a:rPr lang="ru-RU" sz="2300" dirty="0" err="1"/>
              <a:t>жеткізді</a:t>
            </a:r>
            <a:r>
              <a:rPr lang="ru-RU" sz="2300" dirty="0"/>
              <a:t>. </a:t>
            </a:r>
            <a:r>
              <a:rPr lang="ru-RU" sz="2300" b="1" dirty="0" err="1">
                <a:solidFill>
                  <a:srgbClr val="FF0000"/>
                </a:solidFill>
              </a:rPr>
              <a:t>Биологиялық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жүйелердегі</a:t>
            </a:r>
            <a:r>
              <a:rPr lang="ru-RU" sz="2300" b="1" dirty="0">
                <a:solidFill>
                  <a:srgbClr val="FF0000"/>
                </a:solidFill>
              </a:rPr>
              <a:t> энергия </a:t>
            </a:r>
            <a:r>
              <a:rPr lang="ru-RU" sz="2300" b="1" dirty="0" err="1">
                <a:solidFill>
                  <a:srgbClr val="FF0000"/>
                </a:solidFill>
              </a:rPr>
              <a:t>түрлендірулері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барлық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басқа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табиғи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процестерді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басқаратын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бірдей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физикалық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заңдарға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бағынады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Сондықтан</a:t>
            </a:r>
            <a:r>
              <a:rPr lang="ru-RU" sz="2300" dirty="0"/>
              <a:t> </a:t>
            </a:r>
            <a:r>
              <a:rPr lang="ru-RU" sz="2300" dirty="0" err="1"/>
              <a:t>студенттер</a:t>
            </a:r>
            <a:r>
              <a:rPr lang="ru-RU" sz="2300" dirty="0"/>
              <a:t> </a:t>
            </a:r>
            <a:r>
              <a:rPr lang="ru-RU" sz="2300" dirty="0" err="1"/>
              <a:t>үшін</a:t>
            </a:r>
            <a:r>
              <a:rPr lang="ru-RU" sz="2300" dirty="0"/>
              <a:t> 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заңдылықтарды</a:t>
            </a:r>
            <a:r>
              <a:rPr lang="ru-RU" sz="2300" dirty="0"/>
              <a:t>, </a:t>
            </a:r>
            <a:r>
              <a:rPr lang="ru-RU" sz="2300" dirty="0" err="1"/>
              <a:t>сондай-ақ</a:t>
            </a:r>
            <a:r>
              <a:rPr lang="ru-RU" sz="2300" dirty="0"/>
              <a:t> 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заңдардың</a:t>
            </a:r>
            <a:r>
              <a:rPr lang="ru-RU" sz="2300" dirty="0"/>
              <a:t> </a:t>
            </a:r>
            <a:r>
              <a:rPr lang="ru-RU" sz="2300" dirty="0" err="1"/>
              <a:t>биосферадағы</a:t>
            </a:r>
            <a:r>
              <a:rPr lang="ru-RU" sz="2300" dirty="0"/>
              <a:t> энергия </a:t>
            </a:r>
            <a:r>
              <a:rPr lang="ru-RU" sz="2300" dirty="0" err="1"/>
              <a:t>ағынына</a:t>
            </a:r>
            <a:r>
              <a:rPr lang="ru-RU" sz="2300" dirty="0"/>
              <a:t> </a:t>
            </a:r>
            <a:r>
              <a:rPr lang="ru-RU" sz="2300" dirty="0" err="1"/>
              <a:t>қалай</a:t>
            </a:r>
            <a:r>
              <a:rPr lang="ru-RU" sz="2300" dirty="0"/>
              <a:t> </a:t>
            </a:r>
            <a:r>
              <a:rPr lang="ru-RU" sz="2300" dirty="0" err="1"/>
              <a:t>қолданылатынын</a:t>
            </a:r>
            <a:r>
              <a:rPr lang="ru-RU" sz="2300" dirty="0"/>
              <a:t> </a:t>
            </a:r>
            <a:r>
              <a:rPr lang="ru-RU" sz="2300" dirty="0" err="1"/>
              <a:t>түсіну</a:t>
            </a:r>
            <a:r>
              <a:rPr lang="ru-RU" sz="2300" dirty="0"/>
              <a:t> </a:t>
            </a:r>
            <a:r>
              <a:rPr lang="ru-RU" sz="2300" dirty="0" err="1"/>
              <a:t>өте</a:t>
            </a:r>
            <a:r>
              <a:rPr lang="ru-RU" sz="2300" dirty="0"/>
              <a:t> </a:t>
            </a:r>
            <a:r>
              <a:rPr lang="ru-RU" sz="2300" dirty="0" err="1"/>
              <a:t>маңызды</a:t>
            </a:r>
            <a:r>
              <a:rPr lang="ru-RU" sz="2300" dirty="0"/>
              <a:t>. 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тарауда</a:t>
            </a:r>
            <a:r>
              <a:rPr lang="ru-RU" sz="2300" dirty="0"/>
              <a:t>  </a:t>
            </a:r>
            <a:r>
              <a:rPr lang="ru-RU" sz="2300" dirty="0" err="1"/>
              <a:t>алдымен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термодинамика </a:t>
            </a:r>
            <a:r>
              <a:rPr lang="ru-RU" sz="2300" b="1" dirty="0" err="1">
                <a:solidFill>
                  <a:srgbClr val="FF0000"/>
                </a:solidFill>
              </a:rPr>
              <a:t>заңдарын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бос энергия, энтальпия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энтропия </a:t>
            </a:r>
            <a:r>
              <a:rPr lang="ru-RU" sz="2300" dirty="0" err="1"/>
              <a:t>арасындағы</a:t>
            </a:r>
            <a:r>
              <a:rPr lang="ru-RU" sz="2300" dirty="0"/>
              <a:t> </a:t>
            </a:r>
            <a:r>
              <a:rPr lang="ru-RU" sz="2300" dirty="0" err="1"/>
              <a:t>сандық</a:t>
            </a:r>
            <a:r>
              <a:rPr lang="ru-RU" sz="2300" dirty="0"/>
              <a:t> </a:t>
            </a:r>
            <a:r>
              <a:rPr lang="ru-RU" sz="2300" dirty="0" err="1"/>
              <a:t>байланыстар</a:t>
            </a:r>
            <a:r>
              <a:rPr lang="ru-RU" sz="2300" dirty="0"/>
              <a:t> </a:t>
            </a:r>
            <a:r>
              <a:rPr lang="ru-RU" sz="2300" dirty="0" err="1"/>
              <a:t>қарастырылады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Әрі</a:t>
            </a:r>
            <a:r>
              <a:rPr lang="ru-RU" sz="2300" dirty="0"/>
              <a:t> </a:t>
            </a:r>
            <a:r>
              <a:rPr lang="ru-RU" sz="2300" dirty="0" err="1"/>
              <a:t>қарай</a:t>
            </a:r>
            <a:r>
              <a:rPr lang="ru-RU" sz="2300" dirty="0"/>
              <a:t>, </a:t>
            </a:r>
            <a:r>
              <a:rPr lang="ru-RU" sz="2300" dirty="0" err="1"/>
              <a:t>тірі</a:t>
            </a:r>
            <a:r>
              <a:rPr lang="ru-RU" sz="2300" dirty="0"/>
              <a:t> </a:t>
            </a:r>
            <a:r>
              <a:rPr lang="ru-RU" sz="2300" dirty="0" err="1"/>
              <a:t>жасушаларда</a:t>
            </a:r>
            <a:r>
              <a:rPr lang="ru-RU" sz="2300" dirty="0"/>
              <a:t> </a:t>
            </a:r>
            <a:r>
              <a:rPr lang="ru-RU" sz="2300" dirty="0" err="1"/>
              <a:t>болатын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негізгі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биохимиялық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реакциялардың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түрлері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қарастырылады</a:t>
            </a:r>
            <a:r>
              <a:rPr lang="ru-RU" sz="2300" dirty="0"/>
              <a:t>,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dirty="0" err="1"/>
              <a:t>қоршаған</a:t>
            </a:r>
            <a:r>
              <a:rPr lang="ru-RU" sz="2300" dirty="0"/>
              <a:t> </a:t>
            </a:r>
            <a:r>
              <a:rPr lang="ru-RU" sz="2300" dirty="0" err="1"/>
              <a:t>ортадан</a:t>
            </a:r>
            <a:r>
              <a:rPr lang="ru-RU" sz="2300" dirty="0"/>
              <a:t> организм </a:t>
            </a:r>
            <a:r>
              <a:rPr lang="ru-RU" sz="2300" dirty="0" err="1"/>
              <a:t>қабылдаған</a:t>
            </a:r>
            <a:r>
              <a:rPr lang="ru-RU" sz="2300" dirty="0"/>
              <a:t> </a:t>
            </a:r>
            <a:r>
              <a:rPr lang="ru-RU" sz="2300" dirty="0" err="1"/>
              <a:t>энергияны</a:t>
            </a:r>
            <a:r>
              <a:rPr lang="ru-RU" sz="2300" dirty="0"/>
              <a:t> </a:t>
            </a:r>
            <a:r>
              <a:rPr lang="ru-RU" sz="2300" dirty="0" err="1"/>
              <a:t>пайдалану</a:t>
            </a:r>
            <a:r>
              <a:rPr lang="ru-RU" sz="2300" dirty="0"/>
              <a:t>, </a:t>
            </a:r>
            <a:r>
              <a:rPr lang="ru-RU" sz="2300" dirty="0" err="1"/>
              <a:t>сақтау</a:t>
            </a:r>
            <a:r>
              <a:rPr lang="ru-RU" sz="2300" dirty="0"/>
              <a:t>, беру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шығару</a:t>
            </a:r>
            <a:r>
              <a:rPr lang="ru-RU" sz="2300" dirty="0"/>
              <a:t> </a:t>
            </a:r>
            <a:r>
              <a:rPr lang="ru-RU" sz="2300" dirty="0" err="1"/>
              <a:t>үшін</a:t>
            </a:r>
            <a:r>
              <a:rPr lang="ru-RU" sz="2300" dirty="0"/>
              <a:t> </a:t>
            </a:r>
            <a:r>
              <a:rPr lang="ru-RU" sz="2300" dirty="0" err="1"/>
              <a:t>қажет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Содан</a:t>
            </a:r>
            <a:r>
              <a:rPr lang="ru-RU" sz="2300" dirty="0"/>
              <a:t> </a:t>
            </a:r>
            <a:r>
              <a:rPr lang="ru-RU" sz="2300" dirty="0" err="1"/>
              <a:t>кейін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энергия </a:t>
            </a:r>
            <a:r>
              <a:rPr lang="ru-RU" sz="2300" b="1" dirty="0" err="1">
                <a:solidFill>
                  <a:srgbClr val="FF0000"/>
                </a:solidFill>
              </a:rPr>
              <a:t>алмасуының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биологиялық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процестерінде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ерекше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рөл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атқаратын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реакцияларға</a:t>
            </a:r>
            <a:r>
              <a:rPr lang="ru-RU" sz="2300" dirty="0"/>
              <a:t>, </a:t>
            </a:r>
            <a:r>
              <a:rPr lang="ru-RU" sz="2300" dirty="0" err="1"/>
              <a:t>атап</a:t>
            </a:r>
            <a:r>
              <a:rPr lang="ru-RU" sz="2300" dirty="0"/>
              <a:t> </a:t>
            </a:r>
            <a:r>
              <a:rPr lang="ru-RU" sz="2300" dirty="0" err="1"/>
              <a:t>айтқанда</a:t>
            </a:r>
            <a:r>
              <a:rPr lang="ru-RU" sz="2300" dirty="0"/>
              <a:t> </a:t>
            </a:r>
            <a:r>
              <a:rPr lang="ru-RU" sz="2300" b="1" dirty="0"/>
              <a:t>АТФ </a:t>
            </a:r>
            <a:r>
              <a:rPr lang="ru-RU" sz="2300" b="1" dirty="0" err="1"/>
              <a:t>қатысатын</a:t>
            </a:r>
            <a:r>
              <a:rPr lang="ru-RU" sz="2300" b="1" dirty="0"/>
              <a:t> </a:t>
            </a:r>
            <a:r>
              <a:rPr lang="ru-RU" sz="2300" b="1" dirty="0" err="1"/>
              <a:t>реакцияларға</a:t>
            </a:r>
            <a:r>
              <a:rPr lang="ru-RU" sz="2300" b="1" dirty="0"/>
              <a:t> </a:t>
            </a:r>
            <a:r>
              <a:rPr lang="ru-RU" sz="2300" dirty="0" err="1"/>
              <a:t>толығырақ</a:t>
            </a:r>
            <a:r>
              <a:rPr lang="ru-RU" sz="2300" dirty="0"/>
              <a:t> </a:t>
            </a:r>
            <a:r>
              <a:rPr lang="ru-RU" sz="2300" dirty="0" err="1"/>
              <a:t>тоқталамыз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Соңында</a:t>
            </a:r>
            <a:r>
              <a:rPr lang="ru-RU" sz="2300" dirty="0"/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тірі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жасушалардағы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маңызды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тотығу-тотықсыздану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реакциялары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биологиялық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жүйелердегі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электрондарды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тасымалдаудың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энергетикалық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заңдылықтары</a:t>
            </a:r>
            <a:r>
              <a:rPr lang="ru-RU" sz="2300" dirty="0"/>
              <a:t>, </a:t>
            </a:r>
            <a:r>
              <a:rPr lang="ru-RU" sz="2300" dirty="0" err="1"/>
              <a:t>сондай-ақ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осы </a:t>
            </a:r>
            <a:r>
              <a:rPr lang="ru-RU" sz="2300" b="1" dirty="0" err="1">
                <a:solidFill>
                  <a:srgbClr val="FF0000"/>
                </a:solidFill>
              </a:rPr>
              <a:t>процестерде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көбінесе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кофакторлар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ретінде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жұмыс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істейтін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электронды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тасымалдаушылар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қарастырылады</a:t>
            </a:r>
            <a:r>
              <a:rPr lang="ru-RU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7668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438" y="351147"/>
            <a:ext cx="1133223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ctr"/>
            <a:r>
              <a:rPr lang="ru-RU" sz="2200" b="1" dirty="0"/>
              <a:t>Биоэнергетика </a:t>
            </a:r>
            <a:r>
              <a:rPr lang="ru-RU" sz="2200" b="1" dirty="0" err="1"/>
              <a:t>және</a:t>
            </a:r>
            <a:r>
              <a:rPr lang="ru-RU" sz="2200" b="1" dirty="0"/>
              <a:t> термодинамика</a:t>
            </a:r>
          </a:p>
          <a:p>
            <a:pPr indent="534988" algn="just"/>
            <a:r>
              <a:rPr lang="ru-RU" sz="2200" b="1" dirty="0" smtClean="0"/>
              <a:t>Биоэнергетика</a:t>
            </a:r>
            <a:r>
              <a:rPr lang="ru-RU" sz="2200" dirty="0" smtClean="0"/>
              <a:t> </a:t>
            </a:r>
            <a:r>
              <a:rPr lang="ru-RU" sz="2200" dirty="0" err="1"/>
              <a:t>тірі</a:t>
            </a:r>
            <a:r>
              <a:rPr lang="ru-RU" sz="2200" dirty="0"/>
              <a:t> </a:t>
            </a:r>
            <a:r>
              <a:rPr lang="ru-RU" sz="2200" dirty="0" err="1"/>
              <a:t>жасушаларда</a:t>
            </a:r>
            <a:r>
              <a:rPr lang="ru-RU" sz="2200" dirty="0"/>
              <a:t> </a:t>
            </a:r>
            <a:r>
              <a:rPr lang="ru-RU" sz="2200" dirty="0" err="1"/>
              <a:t>болатын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энергияның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бір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түрден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екінші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түрге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айналуының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сандық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аспектілерін</a:t>
            </a:r>
            <a:r>
              <a:rPr lang="ru-RU" sz="2200" dirty="0"/>
              <a:t>, </a:t>
            </a:r>
            <a:r>
              <a:rPr lang="ru-RU" sz="2200" dirty="0" err="1"/>
              <a:t>сондай-ақ</a:t>
            </a:r>
            <a:r>
              <a:rPr lang="ru-RU" sz="2200" dirty="0"/>
              <a:t> </a:t>
            </a:r>
            <a:r>
              <a:rPr lang="ru-RU" sz="2200" b="1" dirty="0">
                <a:solidFill>
                  <a:srgbClr val="FF0000"/>
                </a:solidFill>
              </a:rPr>
              <a:t>осы </a:t>
            </a:r>
            <a:r>
              <a:rPr lang="ru-RU" sz="2200" b="1" dirty="0" err="1">
                <a:solidFill>
                  <a:srgbClr val="FF0000"/>
                </a:solidFill>
              </a:rPr>
              <a:t>түрленулердің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негізінде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жатқан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химиялық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процестерді</a:t>
            </a:r>
            <a:r>
              <a:rPr lang="ru-RU" sz="2200" dirty="0"/>
              <a:t> </a:t>
            </a:r>
            <a:r>
              <a:rPr lang="ru-RU" sz="2200" dirty="0" err="1"/>
              <a:t>зерттейді</a:t>
            </a:r>
            <a:r>
              <a:rPr lang="ru-RU" sz="2200" dirty="0"/>
              <a:t>. Термодинамика </a:t>
            </a:r>
            <a:r>
              <a:rPr lang="ru-RU" sz="2200" dirty="0" err="1"/>
              <a:t>заңдарын</a:t>
            </a:r>
            <a:r>
              <a:rPr lang="ru-RU" sz="2200" dirty="0"/>
              <a:t>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жерде</a:t>
            </a:r>
            <a:r>
              <a:rPr lang="ru-RU" sz="2200" dirty="0"/>
              <a:t> </a:t>
            </a:r>
            <a:r>
              <a:rPr lang="ru-RU" sz="2200" dirty="0" err="1"/>
              <a:t>кейбір</a:t>
            </a:r>
            <a:r>
              <a:rPr lang="ru-RU" sz="2200" dirty="0"/>
              <a:t> </a:t>
            </a:r>
            <a:r>
              <a:rPr lang="ru-RU" sz="2200" dirty="0" err="1"/>
              <a:t>сандық</a:t>
            </a:r>
            <a:r>
              <a:rPr lang="ru-RU" sz="2200" dirty="0"/>
              <a:t> </a:t>
            </a:r>
            <a:r>
              <a:rPr lang="ru-RU" sz="2200" dirty="0" err="1"/>
              <a:t>аспектілерін</a:t>
            </a:r>
            <a:r>
              <a:rPr lang="ru-RU" sz="2200" dirty="0"/>
              <a:t> </a:t>
            </a:r>
            <a:r>
              <a:rPr lang="ru-RU" sz="2200" dirty="0" err="1"/>
              <a:t>жалпы</a:t>
            </a:r>
            <a:r>
              <a:rPr lang="ru-RU" sz="2200" dirty="0"/>
              <a:t> </a:t>
            </a:r>
            <a:r>
              <a:rPr lang="ru-RU" sz="2200" dirty="0" err="1"/>
              <a:t>түрде</a:t>
            </a:r>
            <a:r>
              <a:rPr lang="ru-RU" sz="2200" dirty="0"/>
              <a:t> </a:t>
            </a:r>
            <a:r>
              <a:rPr lang="ru-RU" sz="2200" dirty="0" err="1"/>
              <a:t>еске</a:t>
            </a:r>
            <a:r>
              <a:rPr lang="ru-RU" sz="2200" dirty="0"/>
              <a:t> </a:t>
            </a:r>
            <a:r>
              <a:rPr lang="ru-RU" sz="2200" dirty="0" err="1"/>
              <a:t>түсіруге</a:t>
            </a:r>
            <a:r>
              <a:rPr lang="ru-RU" sz="2200" dirty="0"/>
              <a:t> </a:t>
            </a:r>
            <a:r>
              <a:rPr lang="ru-RU" sz="2200" dirty="0" err="1"/>
              <a:t>өте</a:t>
            </a:r>
            <a:r>
              <a:rPr lang="ru-RU" sz="2200" dirty="0"/>
              <a:t> </a:t>
            </a:r>
            <a:r>
              <a:rPr lang="ru-RU" sz="2200" dirty="0" err="1"/>
              <a:t>пайдалы</a:t>
            </a:r>
            <a:r>
              <a:rPr lang="ru-RU" sz="2200" dirty="0"/>
              <a:t> </a:t>
            </a:r>
            <a:r>
              <a:rPr lang="ru-RU" sz="2200" dirty="0" err="1"/>
              <a:t>болады</a:t>
            </a:r>
            <a:r>
              <a:rPr lang="ru-RU" sz="2200" dirty="0" smtClean="0"/>
              <a:t>.</a:t>
            </a:r>
          </a:p>
          <a:p>
            <a:pPr indent="534988" algn="just"/>
            <a:endParaRPr lang="ru-RU" sz="2200" dirty="0" smtClean="0"/>
          </a:p>
          <a:p>
            <a:pPr indent="534988" algn="just"/>
            <a:r>
              <a:rPr lang="ru-RU" sz="2200" b="1" dirty="0" err="1" smtClean="0">
                <a:solidFill>
                  <a:srgbClr val="FF0000"/>
                </a:solidFill>
              </a:rPr>
              <a:t>Биологиялық</a:t>
            </a:r>
            <a:r>
              <a:rPr lang="ru-RU" sz="2200" b="1" dirty="0" smtClean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жүйелердегі</a:t>
            </a:r>
            <a:r>
              <a:rPr lang="ru-RU" sz="2200" b="1" dirty="0">
                <a:solidFill>
                  <a:srgbClr val="FF0000"/>
                </a:solidFill>
              </a:rPr>
              <a:t> энергия </a:t>
            </a:r>
            <a:r>
              <a:rPr lang="ru-RU" sz="2200" b="1" dirty="0" err="1">
                <a:solidFill>
                  <a:srgbClr val="FF0000"/>
                </a:solidFill>
              </a:rPr>
              <a:t>түрлендірулері</a:t>
            </a:r>
            <a:r>
              <a:rPr lang="ru-RU" sz="2200" b="1" dirty="0">
                <a:solidFill>
                  <a:srgbClr val="FF0000"/>
                </a:solidFill>
              </a:rPr>
              <a:t> термодинамика </a:t>
            </a:r>
            <a:r>
              <a:rPr lang="ru-RU" sz="2200" b="1" dirty="0" err="1">
                <a:solidFill>
                  <a:srgbClr val="FF0000"/>
                </a:solidFill>
              </a:rPr>
              <a:t>заңдарына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бағынады</a:t>
            </a:r>
            <a:endParaRPr lang="ru-RU" sz="22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200" dirty="0" err="1"/>
              <a:t>Физиктер</a:t>
            </a:r>
            <a:r>
              <a:rPr lang="ru-RU" sz="2200" dirty="0"/>
              <a:t> мен </a:t>
            </a:r>
            <a:r>
              <a:rPr lang="ru-RU" sz="2200" dirty="0" err="1"/>
              <a:t>химиктер</a:t>
            </a:r>
            <a:r>
              <a:rPr lang="ru-RU" sz="2200" dirty="0"/>
              <a:t> </a:t>
            </a:r>
            <a:r>
              <a:rPr lang="ru-RU" sz="2200" dirty="0" err="1"/>
              <a:t>жүргізген</a:t>
            </a:r>
            <a:r>
              <a:rPr lang="ru-RU" sz="2200" dirty="0"/>
              <a:t> </a:t>
            </a:r>
            <a:r>
              <a:rPr lang="ru-RU" sz="2200" dirty="0" err="1"/>
              <a:t>энергияның</a:t>
            </a:r>
            <a:r>
              <a:rPr lang="ru-RU" sz="2200" dirty="0"/>
              <a:t> </a:t>
            </a:r>
            <a:r>
              <a:rPr lang="ru-RU" sz="2200" dirty="0" err="1"/>
              <a:t>әртүрлі</a:t>
            </a:r>
            <a:r>
              <a:rPr lang="ru-RU" sz="2200" dirty="0"/>
              <a:t> </a:t>
            </a:r>
            <a:r>
              <a:rPr lang="ru-RU" sz="2200" dirty="0" err="1"/>
              <a:t>формаларының</a:t>
            </a:r>
            <a:r>
              <a:rPr lang="ru-RU" sz="2200" dirty="0"/>
              <a:t> </a:t>
            </a:r>
            <a:r>
              <a:rPr lang="ru-RU" sz="2200" dirty="0" err="1"/>
              <a:t>өзара</a:t>
            </a:r>
            <a:r>
              <a:rPr lang="ru-RU" sz="2200" dirty="0"/>
              <a:t> </a:t>
            </a:r>
            <a:r>
              <a:rPr lang="ru-RU" sz="2200" dirty="0" err="1" smtClean="0"/>
              <a:t>түрлендіруі</a:t>
            </a:r>
            <a:r>
              <a:rPr lang="ru-RU" sz="2200" dirty="0" smtClean="0"/>
              <a:t> </a:t>
            </a:r>
            <a:r>
              <a:rPr lang="ru-RU" sz="2200" dirty="0" err="1" smtClean="0"/>
              <a:t>бойынша</a:t>
            </a:r>
            <a:r>
              <a:rPr lang="ru-RU" sz="2200" dirty="0" smtClean="0"/>
              <a:t> </a:t>
            </a:r>
            <a:r>
              <a:rPr lang="ru-RU" sz="2200" dirty="0" err="1"/>
              <a:t>көптеген</a:t>
            </a:r>
            <a:r>
              <a:rPr lang="ru-RU" sz="2200" dirty="0"/>
              <a:t> </a:t>
            </a:r>
            <a:r>
              <a:rPr lang="ru-RU" sz="2200" dirty="0" err="1"/>
              <a:t>сандық</a:t>
            </a:r>
            <a:r>
              <a:rPr lang="ru-RU" sz="2200" dirty="0"/>
              <a:t> </a:t>
            </a:r>
            <a:r>
              <a:rPr lang="ru-RU" sz="2200" dirty="0" err="1" smtClean="0"/>
              <a:t>зерттеулерінен</a:t>
            </a:r>
            <a:r>
              <a:rPr lang="ru-RU" sz="2200" dirty="0" smtClean="0"/>
              <a:t> </a:t>
            </a:r>
            <a:r>
              <a:rPr lang="ru-RU" sz="2200" dirty="0"/>
              <a:t>19 </a:t>
            </a:r>
            <a:r>
              <a:rPr lang="ru-RU" sz="2200" dirty="0" err="1"/>
              <a:t>ғасырда</a:t>
            </a:r>
            <a:r>
              <a:rPr lang="ru-RU" sz="2200" dirty="0"/>
              <a:t> </a:t>
            </a:r>
            <a:r>
              <a:rPr lang="ru-RU" sz="2200" b="1" dirty="0" err="1"/>
              <a:t>термодинамиканың</a:t>
            </a:r>
            <a:r>
              <a:rPr lang="ru-RU" sz="2200" b="1" dirty="0"/>
              <a:t> </a:t>
            </a:r>
            <a:r>
              <a:rPr lang="ru-RU" sz="2200" b="1" dirty="0" err="1"/>
              <a:t>екі</a:t>
            </a:r>
            <a:r>
              <a:rPr lang="ru-RU" sz="2200" b="1" dirty="0"/>
              <a:t> </a:t>
            </a:r>
            <a:r>
              <a:rPr lang="ru-RU" sz="2200" b="1" dirty="0" err="1"/>
              <a:t>негізгі</a:t>
            </a:r>
            <a:r>
              <a:rPr lang="ru-RU" sz="2200" b="1" dirty="0"/>
              <a:t> </a:t>
            </a:r>
            <a:r>
              <a:rPr lang="ru-RU" sz="2200" b="1" dirty="0" err="1"/>
              <a:t>заңын</a:t>
            </a:r>
            <a:r>
              <a:rPr lang="ru-RU" sz="2200" b="1" dirty="0"/>
              <a:t> </a:t>
            </a:r>
            <a:r>
              <a:rPr lang="ru-RU" sz="2200" b="1" dirty="0" err="1"/>
              <a:t>тұжырымдауға</a:t>
            </a:r>
            <a:r>
              <a:rPr lang="ru-RU" sz="2200" b="1" dirty="0"/>
              <a:t> </a:t>
            </a:r>
            <a:r>
              <a:rPr lang="ru-RU" sz="2200" b="1" dirty="0" err="1"/>
              <a:t>мүмкін</a:t>
            </a:r>
            <a:r>
              <a:rPr lang="ru-RU" sz="2200" b="1" dirty="0"/>
              <a:t> </a:t>
            </a:r>
            <a:r>
              <a:rPr lang="ru-RU" sz="2200" b="1" dirty="0" err="1"/>
              <a:t>болды</a:t>
            </a:r>
            <a:r>
              <a:rPr lang="ru-RU" sz="2200" dirty="0"/>
              <a:t>.</a:t>
            </a:r>
          </a:p>
          <a:p>
            <a:pPr indent="534988" algn="just"/>
            <a:r>
              <a:rPr lang="ru-RU" sz="2200" b="1" dirty="0" err="1">
                <a:solidFill>
                  <a:srgbClr val="FF0000"/>
                </a:solidFill>
              </a:rPr>
              <a:t>Бірінші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заң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– </a:t>
            </a:r>
            <a:r>
              <a:rPr lang="ru-RU" sz="2200" b="1" dirty="0" err="1">
                <a:solidFill>
                  <a:srgbClr val="FF0000"/>
                </a:solidFill>
              </a:rPr>
              <a:t>энергияның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сақталу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заңы</a:t>
            </a:r>
            <a:r>
              <a:rPr lang="ru-RU" sz="2200" dirty="0"/>
              <a:t>: </a:t>
            </a:r>
            <a:r>
              <a:rPr lang="ru-RU" sz="2200" dirty="0" err="1"/>
              <a:t>кез</a:t>
            </a:r>
            <a:r>
              <a:rPr lang="ru-RU" sz="2200" dirty="0"/>
              <a:t> </a:t>
            </a:r>
            <a:r>
              <a:rPr lang="ru-RU" sz="2200" dirty="0" err="1"/>
              <a:t>келген</a:t>
            </a:r>
            <a:r>
              <a:rPr lang="ru-RU" sz="2200" dirty="0"/>
              <a:t> </a:t>
            </a:r>
            <a:r>
              <a:rPr lang="ru-RU" sz="2200" dirty="0" err="1"/>
              <a:t>физикалық</a:t>
            </a:r>
            <a:r>
              <a:rPr lang="ru-RU" sz="2200" dirty="0"/>
              <a:t>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dirty="0" err="1"/>
              <a:t>химиялық</a:t>
            </a:r>
            <a:r>
              <a:rPr lang="ru-RU" sz="2200" dirty="0"/>
              <a:t> </a:t>
            </a:r>
            <a:r>
              <a:rPr lang="ru-RU" sz="2200" dirty="0" err="1"/>
              <a:t>өзгерістер</a:t>
            </a:r>
            <a:r>
              <a:rPr lang="ru-RU" sz="2200" dirty="0"/>
              <a:t> </a:t>
            </a:r>
            <a:r>
              <a:rPr lang="ru-RU" sz="2200" dirty="0" err="1"/>
              <a:t>кезінде</a:t>
            </a:r>
            <a:r>
              <a:rPr lang="ru-RU" sz="2200" dirty="0"/>
              <a:t> </a:t>
            </a:r>
            <a:r>
              <a:rPr lang="ru-RU" sz="2200" dirty="0" err="1"/>
              <a:t>ғаламдағы</a:t>
            </a:r>
            <a:r>
              <a:rPr lang="ru-RU" sz="2200" dirty="0"/>
              <a:t> </a:t>
            </a:r>
            <a:r>
              <a:rPr lang="ru-RU" sz="2200" dirty="0" err="1"/>
              <a:t>энергияның</a:t>
            </a:r>
            <a:r>
              <a:rPr lang="ru-RU" sz="2200" dirty="0"/>
              <a:t> </a:t>
            </a:r>
            <a:r>
              <a:rPr lang="ru-RU" sz="2200" dirty="0" err="1"/>
              <a:t>жалпы</a:t>
            </a:r>
            <a:r>
              <a:rPr lang="ru-RU" sz="2200" dirty="0"/>
              <a:t> </a:t>
            </a:r>
            <a:r>
              <a:rPr lang="ru-RU" sz="2200" dirty="0" err="1"/>
              <a:t>мөлшері</a:t>
            </a:r>
            <a:r>
              <a:rPr lang="ru-RU" sz="2200" dirty="0"/>
              <a:t> </a:t>
            </a:r>
            <a:r>
              <a:rPr lang="ru-RU" sz="2200" dirty="0" err="1"/>
              <a:t>тұрақты</a:t>
            </a:r>
            <a:r>
              <a:rPr lang="ru-RU" sz="2200" dirty="0"/>
              <a:t> </a:t>
            </a:r>
            <a:r>
              <a:rPr lang="ru-RU" sz="2200" dirty="0" err="1"/>
              <a:t>болып</a:t>
            </a:r>
            <a:r>
              <a:rPr lang="ru-RU" sz="2200" dirty="0"/>
              <a:t> </a:t>
            </a:r>
            <a:r>
              <a:rPr lang="ru-RU" sz="2200" dirty="0" err="1"/>
              <a:t>қалады</a:t>
            </a:r>
            <a:r>
              <a:rPr lang="ru-RU" sz="2200" dirty="0"/>
              <a:t>; энергия </a:t>
            </a:r>
            <a:r>
              <a:rPr lang="ru-RU" sz="2200" dirty="0" err="1"/>
              <a:t>бір</a:t>
            </a:r>
            <a:r>
              <a:rPr lang="ru-RU" sz="2200" dirty="0"/>
              <a:t> </a:t>
            </a:r>
            <a:r>
              <a:rPr lang="ru-RU" sz="2200" dirty="0" err="1"/>
              <a:t>түрден</a:t>
            </a:r>
            <a:r>
              <a:rPr lang="ru-RU" sz="2200" dirty="0"/>
              <a:t> </a:t>
            </a:r>
            <a:r>
              <a:rPr lang="ru-RU" sz="2200" dirty="0" err="1"/>
              <a:t>екіншісіне</a:t>
            </a:r>
            <a:r>
              <a:rPr lang="ru-RU" sz="2200" dirty="0"/>
              <a:t> </a:t>
            </a:r>
            <a:r>
              <a:rPr lang="ru-RU" sz="2200" dirty="0" err="1"/>
              <a:t>ауысуы</a:t>
            </a:r>
            <a:r>
              <a:rPr lang="ru-RU" sz="2200" dirty="0"/>
              <a:t> </a:t>
            </a:r>
            <a:r>
              <a:rPr lang="ru-RU" sz="2200" dirty="0" err="1"/>
              <a:t>мүмкін</a:t>
            </a:r>
            <a:r>
              <a:rPr lang="ru-RU" sz="2200" dirty="0"/>
              <a:t>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dirty="0" err="1"/>
              <a:t>қайта</a:t>
            </a:r>
            <a:r>
              <a:rPr lang="ru-RU" sz="2200" dirty="0"/>
              <a:t> </a:t>
            </a:r>
            <a:r>
              <a:rPr lang="ru-RU" sz="2200" dirty="0" err="1"/>
              <a:t>бөлінуі</a:t>
            </a:r>
            <a:r>
              <a:rPr lang="ru-RU" sz="2200" dirty="0"/>
              <a:t> </a:t>
            </a:r>
            <a:r>
              <a:rPr lang="ru-RU" sz="2200" dirty="0" err="1"/>
              <a:t>мүмкін</a:t>
            </a:r>
            <a:r>
              <a:rPr lang="ru-RU" sz="2200" dirty="0"/>
              <a:t>, </a:t>
            </a:r>
            <a:r>
              <a:rPr lang="ru-RU" sz="2200" dirty="0" err="1"/>
              <a:t>бірақ</a:t>
            </a:r>
            <a:r>
              <a:rPr lang="ru-RU" sz="2200" dirty="0"/>
              <a:t> </a:t>
            </a:r>
            <a:r>
              <a:rPr lang="ru-RU" sz="2200" dirty="0" err="1"/>
              <a:t>ол</a:t>
            </a:r>
            <a:r>
              <a:rPr lang="ru-RU" sz="2200" dirty="0"/>
              <a:t> </a:t>
            </a:r>
            <a:r>
              <a:rPr lang="ru-RU" sz="2200" dirty="0" err="1"/>
              <a:t>жойылып</a:t>
            </a:r>
            <a:r>
              <a:rPr lang="ru-RU" sz="2200" dirty="0"/>
              <a:t> </a:t>
            </a:r>
            <a:r>
              <a:rPr lang="ru-RU" sz="2200" dirty="0" err="1"/>
              <a:t>кетпейді</a:t>
            </a:r>
            <a:r>
              <a:rPr lang="ru-RU" sz="2200" dirty="0"/>
              <a:t>.</a:t>
            </a:r>
          </a:p>
          <a:p>
            <a:pPr indent="534988" algn="just"/>
            <a:r>
              <a:rPr lang="ru-RU" sz="2200" b="1" dirty="0" err="1">
                <a:solidFill>
                  <a:srgbClr val="FF0000"/>
                </a:solidFill>
              </a:rPr>
              <a:t>Термодинамиканың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екінші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заңы</a:t>
            </a:r>
            <a:r>
              <a:rPr lang="ru-RU" sz="2200" b="1" dirty="0">
                <a:solidFill>
                  <a:srgbClr val="FF0000"/>
                </a:solidFill>
              </a:rPr>
              <a:t>: </a:t>
            </a:r>
            <a:r>
              <a:rPr lang="ru-RU" sz="2200" dirty="0" err="1"/>
              <a:t>Әлемдегі</a:t>
            </a:r>
            <a:r>
              <a:rPr lang="ru-RU" sz="2200" dirty="0"/>
              <a:t> </a:t>
            </a:r>
            <a:r>
              <a:rPr lang="ru-RU" sz="2200" dirty="0" err="1"/>
              <a:t>барлық</a:t>
            </a:r>
            <a:r>
              <a:rPr lang="ru-RU" sz="2200" dirty="0"/>
              <a:t> </a:t>
            </a:r>
            <a:r>
              <a:rPr lang="ru-RU" sz="2200" dirty="0" err="1"/>
              <a:t>процестер</a:t>
            </a:r>
            <a:r>
              <a:rPr lang="ru-RU" sz="2200" dirty="0"/>
              <a:t> </a:t>
            </a:r>
            <a:r>
              <a:rPr lang="ru-RU" sz="2200" dirty="0" err="1"/>
              <a:t>тәртіпсіздікті</a:t>
            </a:r>
            <a:r>
              <a:rPr lang="ru-RU" sz="2200" dirty="0"/>
              <a:t> (</a:t>
            </a:r>
            <a:r>
              <a:rPr lang="ru-RU" sz="2200" dirty="0" err="1"/>
              <a:t>дезорганизацияны</a:t>
            </a:r>
            <a:r>
              <a:rPr lang="ru-RU" sz="2200" dirty="0"/>
              <a:t>) </a:t>
            </a:r>
            <a:r>
              <a:rPr lang="ru-RU" sz="2200" dirty="0" err="1"/>
              <a:t>күшейтуге</a:t>
            </a:r>
            <a:r>
              <a:rPr lang="ru-RU" sz="2200" dirty="0"/>
              <a:t> </a:t>
            </a:r>
            <a:r>
              <a:rPr lang="ru-RU" sz="2200" dirty="0" err="1"/>
              <a:t>бейім</a:t>
            </a:r>
            <a:r>
              <a:rPr lang="ru-RU" sz="2200" dirty="0"/>
              <a:t>: </a:t>
            </a:r>
            <a:r>
              <a:rPr lang="ru-RU" sz="2200" dirty="0" err="1"/>
              <a:t>кез</a:t>
            </a:r>
            <a:r>
              <a:rPr lang="ru-RU" sz="2200" dirty="0"/>
              <a:t> </a:t>
            </a:r>
            <a:r>
              <a:rPr lang="ru-RU" sz="2200" dirty="0" err="1"/>
              <a:t>келген</a:t>
            </a:r>
            <a:r>
              <a:rPr lang="ru-RU" sz="2200" dirty="0"/>
              <a:t> </a:t>
            </a:r>
            <a:r>
              <a:rPr lang="ru-RU" sz="2200" dirty="0" err="1"/>
              <a:t>табиғи</a:t>
            </a:r>
            <a:r>
              <a:rPr lang="ru-RU" sz="2200" dirty="0"/>
              <a:t> </a:t>
            </a:r>
            <a:r>
              <a:rPr lang="ru-RU" sz="2200" dirty="0" err="1"/>
              <a:t>процестердің</a:t>
            </a:r>
            <a:r>
              <a:rPr lang="ru-RU" sz="2200" dirty="0"/>
              <a:t> </a:t>
            </a:r>
            <a:r>
              <a:rPr lang="ru-RU" sz="2200" dirty="0" err="1"/>
              <a:t>нәтижесінде</a:t>
            </a:r>
            <a:r>
              <a:rPr lang="ru-RU" sz="2200" dirty="0"/>
              <a:t> </a:t>
            </a:r>
            <a:r>
              <a:rPr lang="ru-RU" sz="2200" dirty="0" err="1"/>
              <a:t>ғалам</a:t>
            </a:r>
            <a:r>
              <a:rPr lang="ru-RU" sz="2200" dirty="0"/>
              <a:t> </a:t>
            </a:r>
            <a:r>
              <a:rPr lang="ru-RU" sz="2200" dirty="0" err="1"/>
              <a:t>энтропиясы</a:t>
            </a:r>
            <a:r>
              <a:rPr lang="ru-RU" sz="2200" dirty="0"/>
              <a:t> </a:t>
            </a:r>
            <a:r>
              <a:rPr lang="ru-RU" sz="2200" dirty="0" err="1"/>
              <a:t>артады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858758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4287" y="261545"/>
            <a:ext cx="1155077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200" b="1" dirty="0" err="1">
                <a:solidFill>
                  <a:srgbClr val="FF0000"/>
                </a:solidFill>
              </a:rPr>
              <a:t>Тірі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организмдер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- </a:t>
            </a:r>
            <a:r>
              <a:rPr lang="ru-RU" sz="2200" b="1" dirty="0" err="1"/>
              <a:t>молекулалардың</a:t>
            </a:r>
            <a:r>
              <a:rPr lang="ru-RU" sz="2200" b="1" dirty="0"/>
              <a:t> </a:t>
            </a:r>
            <a:r>
              <a:rPr lang="ru-RU" sz="2200" b="1" dirty="0" err="1"/>
              <a:t>белгілі</a:t>
            </a:r>
            <a:r>
              <a:rPr lang="ru-RU" sz="2200" b="1" dirty="0"/>
              <a:t> </a:t>
            </a:r>
            <a:r>
              <a:rPr lang="ru-RU" sz="2200" b="1" dirty="0" err="1"/>
              <a:t>бір</a:t>
            </a:r>
            <a:r>
              <a:rPr lang="ru-RU" sz="2200" b="1" dirty="0"/>
              <a:t> </a:t>
            </a:r>
            <a:r>
              <a:rPr lang="ru-RU" sz="2200" b="1" dirty="0" err="1"/>
              <a:t>жиынтығы</a:t>
            </a:r>
            <a:r>
              <a:rPr lang="ru-RU" sz="2200" b="1" dirty="0"/>
              <a:t> </a:t>
            </a:r>
            <a:r>
              <a:rPr lang="ru-RU" sz="2200" dirty="0" err="1"/>
              <a:t>болып</a:t>
            </a:r>
            <a:r>
              <a:rPr lang="ru-RU" sz="2200" dirty="0"/>
              <a:t> </a:t>
            </a:r>
            <a:r>
              <a:rPr lang="ru-RU" sz="2200" dirty="0" err="1"/>
              <a:t>табылады</a:t>
            </a:r>
            <a:r>
              <a:rPr lang="ru-RU" sz="2200" dirty="0"/>
              <a:t>, </a:t>
            </a:r>
            <a:r>
              <a:rPr lang="ru-RU" sz="2200" dirty="0" err="1"/>
              <a:t>бірақ</a:t>
            </a:r>
            <a:r>
              <a:rPr lang="ru-RU" sz="2200" dirty="0"/>
              <a:t> </a:t>
            </a:r>
            <a:r>
              <a:rPr lang="ru-RU" sz="2200" b="1" dirty="0" err="1"/>
              <a:t>жиынтық</a:t>
            </a:r>
            <a:r>
              <a:rPr lang="ru-RU" sz="2200" dirty="0"/>
              <a:t> </a:t>
            </a:r>
            <a:r>
              <a:rPr lang="ru-RU" sz="2200" dirty="0" err="1"/>
              <a:t>оларды</a:t>
            </a:r>
            <a:r>
              <a:rPr lang="ru-RU" sz="2200" dirty="0"/>
              <a:t> </a:t>
            </a:r>
            <a:r>
              <a:rPr lang="ru-RU" sz="2200" dirty="0" err="1"/>
              <a:t>қоршаған</a:t>
            </a:r>
            <a:r>
              <a:rPr lang="ru-RU" sz="2200" dirty="0"/>
              <a:t> </a:t>
            </a:r>
            <a:r>
              <a:rPr lang="ru-RU" sz="2200" dirty="0" err="1"/>
              <a:t>заттарға</a:t>
            </a:r>
            <a:r>
              <a:rPr lang="ru-RU" sz="2200" dirty="0"/>
              <a:t> </a:t>
            </a:r>
            <a:r>
              <a:rPr lang="ru-RU" sz="2200" dirty="0" err="1"/>
              <a:t>қарағанда</a:t>
            </a:r>
            <a:r>
              <a:rPr lang="ru-RU" sz="2200" dirty="0"/>
              <a:t> </a:t>
            </a:r>
            <a:r>
              <a:rPr lang="ru-RU" sz="2200" dirty="0" err="1"/>
              <a:t>әлдеқайда</a:t>
            </a:r>
            <a:r>
              <a:rPr lang="ru-RU" sz="2200" dirty="0"/>
              <a:t> </a:t>
            </a:r>
            <a:r>
              <a:rPr lang="ru-RU" sz="2200" b="1" dirty="0" err="1"/>
              <a:t>жоғары</a:t>
            </a:r>
            <a:r>
              <a:rPr lang="ru-RU" sz="2200" b="1" dirty="0"/>
              <a:t> </a:t>
            </a:r>
            <a:r>
              <a:rPr lang="ru-RU" sz="2200" b="1" dirty="0" err="1"/>
              <a:t>деңгейде</a:t>
            </a:r>
            <a:r>
              <a:rPr lang="ru-RU" sz="2200" b="1" dirty="0"/>
              <a:t> </a:t>
            </a:r>
            <a:r>
              <a:rPr lang="ru-RU" sz="2200" b="1" dirty="0" err="1"/>
              <a:t>ұйымдастырылған</a:t>
            </a:r>
            <a:r>
              <a:rPr lang="ru-RU" sz="2200" b="1" dirty="0"/>
              <a:t>.</a:t>
            </a:r>
            <a:r>
              <a:rPr lang="ru-RU" sz="2200" dirty="0"/>
              <a:t> </a:t>
            </a:r>
            <a:r>
              <a:rPr lang="ru-RU" sz="2200" dirty="0" err="1"/>
              <a:t>Организмдер</a:t>
            </a:r>
            <a:r>
              <a:rPr lang="ru-RU" sz="2200" dirty="0"/>
              <a:t> </a:t>
            </a:r>
            <a:r>
              <a:rPr lang="ru-RU" sz="2200" dirty="0" err="1"/>
              <a:t>термодинамиканың</a:t>
            </a:r>
            <a:r>
              <a:rPr lang="ru-RU" sz="2200" dirty="0"/>
              <a:t> </a:t>
            </a:r>
            <a:r>
              <a:rPr lang="ru-RU" sz="2200" dirty="0" err="1"/>
              <a:t>екінші</a:t>
            </a:r>
            <a:r>
              <a:rPr lang="ru-RU" sz="2200" dirty="0"/>
              <a:t> </a:t>
            </a:r>
            <a:r>
              <a:rPr lang="ru-RU" sz="2200" dirty="0" err="1"/>
              <a:t>заңына</a:t>
            </a:r>
            <a:r>
              <a:rPr lang="ru-RU" sz="2200" dirty="0"/>
              <a:t> </a:t>
            </a:r>
            <a:r>
              <a:rPr lang="ru-RU" sz="2200" dirty="0" err="1"/>
              <a:t>қайшы</a:t>
            </a:r>
            <a:r>
              <a:rPr lang="ru-RU" sz="2200" dirty="0"/>
              <a:t> </a:t>
            </a:r>
            <a:r>
              <a:rPr lang="ru-RU" sz="2200" dirty="0" err="1"/>
              <a:t>келетіндей</a:t>
            </a:r>
            <a:r>
              <a:rPr lang="ru-RU" sz="2200" dirty="0"/>
              <a:t> </a:t>
            </a:r>
            <a:r>
              <a:rPr lang="ru-RU" sz="2200" dirty="0" err="1"/>
              <a:t>көрінетін</a:t>
            </a:r>
            <a:r>
              <a:rPr lang="ru-RU" sz="2200" dirty="0"/>
              <a:t>, </a:t>
            </a:r>
            <a:r>
              <a:rPr lang="ru-RU" sz="2200" dirty="0" err="1"/>
              <a:t>өзіне</a:t>
            </a:r>
            <a:r>
              <a:rPr lang="ru-RU" sz="2200" dirty="0"/>
              <a:t> </a:t>
            </a:r>
            <a:r>
              <a:rPr lang="ru-RU" sz="2200" dirty="0" err="1"/>
              <a:t>тән</a:t>
            </a:r>
            <a:r>
              <a:rPr lang="ru-RU" sz="2200" dirty="0"/>
              <a:t> </a:t>
            </a:r>
            <a:r>
              <a:rPr lang="ru-RU" sz="2200" dirty="0" err="1"/>
              <a:t>тәртіпті</a:t>
            </a:r>
            <a:r>
              <a:rPr lang="ru-RU" sz="2200" dirty="0"/>
              <a:t> </a:t>
            </a:r>
            <a:r>
              <a:rPr lang="ru-RU" sz="2200" dirty="0" err="1"/>
              <a:t>жасай</a:t>
            </a:r>
            <a:r>
              <a:rPr lang="ru-RU" sz="2200" dirty="0"/>
              <a:t> </a:t>
            </a:r>
            <a:r>
              <a:rPr lang="ru-RU" sz="2200" dirty="0" err="1"/>
              <a:t>алады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сақтай</a:t>
            </a:r>
            <a:r>
              <a:rPr lang="ru-RU" sz="2200" dirty="0"/>
              <a:t> </a:t>
            </a:r>
            <a:r>
              <a:rPr lang="ru-RU" sz="2200" dirty="0" err="1"/>
              <a:t>алады</a:t>
            </a:r>
            <a:r>
              <a:rPr lang="ru-RU" sz="2200" dirty="0"/>
              <a:t>.</a:t>
            </a:r>
          </a:p>
          <a:p>
            <a:pPr indent="534988" algn="just"/>
            <a:r>
              <a:rPr lang="ru-RU" sz="2200" dirty="0" err="1"/>
              <a:t>Алайда</a:t>
            </a:r>
            <a:r>
              <a:rPr lang="ru-RU" sz="2200" dirty="0"/>
              <a:t>, </a:t>
            </a:r>
            <a:r>
              <a:rPr lang="ru-RU" sz="2200" dirty="0" err="1"/>
              <a:t>шын</a:t>
            </a:r>
            <a:r>
              <a:rPr lang="ru-RU" sz="2200" dirty="0"/>
              <a:t> </a:t>
            </a:r>
            <a:r>
              <a:rPr lang="ru-RU" sz="2200" dirty="0" err="1"/>
              <a:t>мәнінде</a:t>
            </a:r>
            <a:r>
              <a:rPr lang="ru-RU" sz="2200" dirty="0"/>
              <a:t>, </a:t>
            </a:r>
            <a:r>
              <a:rPr lang="ru-RU" sz="2200" dirty="0" err="1"/>
              <a:t>тірі</a:t>
            </a:r>
            <a:r>
              <a:rPr lang="ru-RU" sz="2200" dirty="0"/>
              <a:t> </a:t>
            </a:r>
            <a:r>
              <a:rPr lang="ru-RU" sz="2200" dirty="0" err="1"/>
              <a:t>организмдер</a:t>
            </a:r>
            <a:r>
              <a:rPr lang="ru-RU" sz="2200" dirty="0"/>
              <a:t> де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заңға</a:t>
            </a:r>
            <a:r>
              <a:rPr lang="ru-RU" sz="2200" dirty="0"/>
              <a:t> </a:t>
            </a:r>
            <a:r>
              <a:rPr lang="ru-RU" sz="2200" dirty="0" err="1"/>
              <a:t>бағынады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оның</a:t>
            </a:r>
            <a:r>
              <a:rPr lang="ru-RU" sz="2200" dirty="0"/>
              <a:t> </a:t>
            </a:r>
            <a:r>
              <a:rPr lang="ru-RU" sz="2200" dirty="0" err="1"/>
              <a:t>шеңберінде</a:t>
            </a:r>
            <a:r>
              <a:rPr lang="ru-RU" sz="2200" dirty="0"/>
              <a:t> </a:t>
            </a:r>
            <a:r>
              <a:rPr lang="ru-RU" sz="2200" dirty="0" err="1"/>
              <a:t>қатаң</a:t>
            </a:r>
            <a:r>
              <a:rPr lang="ru-RU" sz="2200" dirty="0"/>
              <a:t> </a:t>
            </a:r>
            <a:r>
              <a:rPr lang="ru-RU" sz="2200" dirty="0" err="1"/>
              <a:t>әрекет</a:t>
            </a:r>
            <a:r>
              <a:rPr lang="ru-RU" sz="2200" dirty="0"/>
              <a:t> </a:t>
            </a:r>
            <a:r>
              <a:rPr lang="ru-RU" sz="2200" dirty="0" err="1"/>
              <a:t>етеді</a:t>
            </a:r>
            <a:r>
              <a:rPr lang="ru-RU" sz="2200" dirty="0"/>
              <a:t>. </a:t>
            </a:r>
            <a:r>
              <a:rPr lang="ru-RU" sz="2200" dirty="0" err="1"/>
              <a:t>Биологиялық</a:t>
            </a:r>
            <a:r>
              <a:rPr lang="ru-RU" sz="2200" dirty="0"/>
              <a:t> </a:t>
            </a:r>
            <a:r>
              <a:rPr lang="ru-RU" sz="2200" dirty="0" err="1"/>
              <a:t>жүйелерге</a:t>
            </a:r>
            <a:r>
              <a:rPr lang="ru-RU" sz="2200" dirty="0"/>
              <a:t> </a:t>
            </a:r>
            <a:r>
              <a:rPr lang="ru-RU" sz="2200" dirty="0" err="1"/>
              <a:t>қолданылатын</a:t>
            </a:r>
            <a:r>
              <a:rPr lang="ru-RU" sz="2200" dirty="0"/>
              <a:t> </a:t>
            </a:r>
            <a:r>
              <a:rPr lang="ru-RU" sz="2200" dirty="0" err="1"/>
              <a:t>термодинамиканың</a:t>
            </a:r>
            <a:r>
              <a:rPr lang="ru-RU" sz="2200" dirty="0"/>
              <a:t> </a:t>
            </a:r>
            <a:r>
              <a:rPr lang="ru-RU" sz="2200" dirty="0" err="1"/>
              <a:t>екінші</a:t>
            </a:r>
            <a:r>
              <a:rPr lang="ru-RU" sz="2200" dirty="0"/>
              <a:t> </a:t>
            </a:r>
            <a:r>
              <a:rPr lang="ru-RU" sz="2200" dirty="0" err="1"/>
              <a:t>заңын</a:t>
            </a:r>
            <a:r>
              <a:rPr lang="ru-RU" sz="2200" dirty="0"/>
              <a:t> </a:t>
            </a:r>
            <a:r>
              <a:rPr lang="ru-RU" sz="2200" dirty="0" err="1"/>
              <a:t>талқылауды</a:t>
            </a:r>
            <a:r>
              <a:rPr lang="ru-RU" sz="2200" dirty="0"/>
              <a:t> </a:t>
            </a:r>
            <a:r>
              <a:rPr lang="ru-RU" sz="2200" dirty="0" err="1"/>
              <a:t>бастамас</a:t>
            </a:r>
            <a:r>
              <a:rPr lang="ru-RU" sz="2200" dirty="0"/>
              <a:t> </a:t>
            </a:r>
            <a:r>
              <a:rPr lang="ru-RU" sz="2200" dirty="0" err="1"/>
              <a:t>бұрын</a:t>
            </a:r>
            <a:r>
              <a:rPr lang="ru-RU" sz="2200" dirty="0"/>
              <a:t>, осы </a:t>
            </a:r>
            <a:r>
              <a:rPr lang="ru-RU" sz="2200" dirty="0" err="1"/>
              <a:t>жүйелерге</a:t>
            </a:r>
            <a:r>
              <a:rPr lang="ru-RU" sz="2200" dirty="0"/>
              <a:t> </a:t>
            </a:r>
            <a:r>
              <a:rPr lang="ru-RU" sz="2200" dirty="0" err="1"/>
              <a:t>анықтама</a:t>
            </a:r>
            <a:r>
              <a:rPr lang="ru-RU" sz="2200" dirty="0"/>
              <a:t> </a:t>
            </a:r>
            <a:r>
              <a:rPr lang="ru-RU" sz="2200" dirty="0" err="1"/>
              <a:t>беріп</a:t>
            </a:r>
            <a:r>
              <a:rPr lang="ru-RU" sz="2200" dirty="0"/>
              <a:t>, </a:t>
            </a:r>
            <a:r>
              <a:rPr lang="ru-RU" sz="2200" b="1" dirty="0" err="1">
                <a:solidFill>
                  <a:srgbClr val="FF0000"/>
                </a:solidFill>
              </a:rPr>
              <a:t>қоршаған</a:t>
            </a:r>
            <a:r>
              <a:rPr lang="ru-RU" sz="2200" b="1" dirty="0">
                <a:solidFill>
                  <a:srgbClr val="FF0000"/>
                </a:solidFill>
              </a:rPr>
              <a:t> орта </a:t>
            </a:r>
            <a:r>
              <a:rPr lang="ru-RU" sz="2200" dirty="0" err="1"/>
              <a:t>деген</a:t>
            </a:r>
            <a:r>
              <a:rPr lang="ru-RU" sz="2200" dirty="0"/>
              <a:t> </a:t>
            </a:r>
            <a:r>
              <a:rPr lang="ru-RU" sz="2200" dirty="0" err="1"/>
              <a:t>ұғымды</a:t>
            </a:r>
            <a:r>
              <a:rPr lang="ru-RU" sz="2200" dirty="0"/>
              <a:t> </a:t>
            </a:r>
            <a:r>
              <a:rPr lang="ru-RU" sz="2200" dirty="0" err="1"/>
              <a:t>енгізу</a:t>
            </a:r>
            <a:r>
              <a:rPr lang="ru-RU" sz="2200" dirty="0"/>
              <a:t> </a:t>
            </a:r>
            <a:r>
              <a:rPr lang="ru-RU" sz="2200" dirty="0" err="1"/>
              <a:t>қажет</a:t>
            </a:r>
            <a:r>
              <a:rPr lang="ru-RU" sz="2200" dirty="0"/>
              <a:t>.</a:t>
            </a:r>
          </a:p>
          <a:p>
            <a:pPr indent="534988" algn="just"/>
            <a:r>
              <a:rPr lang="ru-RU" sz="2200" b="1" dirty="0">
                <a:solidFill>
                  <a:srgbClr val="FF0000"/>
                </a:solidFill>
              </a:rPr>
              <a:t>Реакция </a:t>
            </a:r>
            <a:r>
              <a:rPr lang="ru-RU" sz="2200" b="1" dirty="0" err="1">
                <a:solidFill>
                  <a:srgbClr val="FF0000"/>
                </a:solidFill>
              </a:rPr>
              <a:t>жүйесі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–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белгілі</a:t>
            </a:r>
            <a:r>
              <a:rPr lang="ru-RU" sz="2200" dirty="0"/>
              <a:t> </a:t>
            </a:r>
            <a:r>
              <a:rPr lang="ru-RU" sz="2200" dirty="0" err="1"/>
              <a:t>бір</a:t>
            </a:r>
            <a:r>
              <a:rPr lang="ru-RU" sz="2200" dirty="0"/>
              <a:t> </a:t>
            </a:r>
            <a:r>
              <a:rPr lang="ru-RU" sz="2200" dirty="0" err="1"/>
              <a:t>химиялық</a:t>
            </a:r>
            <a:r>
              <a:rPr lang="ru-RU" sz="2200" dirty="0"/>
              <a:t>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dirty="0" err="1"/>
              <a:t>физикалық</a:t>
            </a:r>
            <a:r>
              <a:rPr lang="ru-RU" sz="2200" dirty="0"/>
              <a:t> </a:t>
            </a:r>
            <a:r>
              <a:rPr lang="ru-RU" sz="2200" dirty="0" err="1"/>
              <a:t>процестен</a:t>
            </a:r>
            <a:r>
              <a:rPr lang="ru-RU" sz="2200" dirty="0"/>
              <a:t> </a:t>
            </a:r>
            <a:r>
              <a:rPr lang="ru-RU" sz="2200" dirty="0" err="1"/>
              <a:t>өтетін</a:t>
            </a:r>
            <a:r>
              <a:rPr lang="ru-RU" sz="2200" dirty="0"/>
              <a:t> </a:t>
            </a:r>
            <a:r>
              <a:rPr lang="ru-RU" sz="2200" dirty="0" err="1"/>
              <a:t>заттардың</a:t>
            </a:r>
            <a:r>
              <a:rPr lang="ru-RU" sz="2200" dirty="0"/>
              <a:t> </a:t>
            </a:r>
            <a:r>
              <a:rPr lang="ru-RU" sz="2200" dirty="0" err="1"/>
              <a:t>жиынтығы</a:t>
            </a:r>
            <a:r>
              <a:rPr lang="ru-RU" sz="2200" dirty="0"/>
              <a:t>. </a:t>
            </a:r>
            <a:r>
              <a:rPr lang="ru-RU" sz="2200" dirty="0" err="1"/>
              <a:t>Мұндай</a:t>
            </a:r>
            <a:r>
              <a:rPr lang="ru-RU" sz="2200" dirty="0"/>
              <a:t> </a:t>
            </a:r>
            <a:r>
              <a:rPr lang="ru-RU" sz="2200" dirty="0" err="1"/>
              <a:t>жүйе</a:t>
            </a:r>
            <a:r>
              <a:rPr lang="ru-RU" sz="2200" dirty="0"/>
              <a:t> </a:t>
            </a:r>
            <a:r>
              <a:rPr lang="ru-RU" sz="2200" dirty="0" err="1"/>
              <a:t>ретінде</a:t>
            </a:r>
            <a:r>
              <a:rPr lang="ru-RU" sz="2200" dirty="0"/>
              <a:t> организм, </a:t>
            </a:r>
            <a:r>
              <a:rPr lang="ru-RU" sz="2200" dirty="0" err="1"/>
              <a:t>жасуша</a:t>
            </a:r>
            <a:r>
              <a:rPr lang="ru-RU" sz="2200" dirty="0"/>
              <a:t>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dirty="0" err="1"/>
              <a:t>бір-бірімен</a:t>
            </a:r>
            <a:r>
              <a:rPr lang="ru-RU" sz="2200" dirty="0"/>
              <a:t> </a:t>
            </a:r>
            <a:r>
              <a:rPr lang="ru-RU" sz="2200" dirty="0" err="1"/>
              <a:t>әрекеттесетін</a:t>
            </a:r>
            <a:r>
              <a:rPr lang="ru-RU" sz="2200" dirty="0"/>
              <a:t> </a:t>
            </a:r>
            <a:r>
              <a:rPr lang="ru-RU" sz="2200" dirty="0" err="1"/>
              <a:t>екі</a:t>
            </a:r>
            <a:r>
              <a:rPr lang="ru-RU" sz="2200" dirty="0"/>
              <a:t> </a:t>
            </a:r>
            <a:r>
              <a:rPr lang="ru-RU" sz="2200" dirty="0" err="1"/>
              <a:t>қосылыс</a:t>
            </a:r>
            <a:r>
              <a:rPr lang="ru-RU" sz="2200" dirty="0"/>
              <a:t> </a:t>
            </a:r>
            <a:r>
              <a:rPr lang="ru-RU" sz="2200" dirty="0" err="1"/>
              <a:t>болуы</a:t>
            </a:r>
            <a:r>
              <a:rPr lang="ru-RU" sz="2200" dirty="0"/>
              <a:t> </a:t>
            </a:r>
            <a:r>
              <a:rPr lang="ru-RU" sz="2200" dirty="0" err="1"/>
              <a:t>мүмкін</a:t>
            </a:r>
            <a:r>
              <a:rPr lang="ru-RU" sz="2200" dirty="0" smtClean="0"/>
              <a:t>.</a:t>
            </a:r>
          </a:p>
          <a:p>
            <a:pPr indent="534988" algn="just"/>
            <a:r>
              <a:rPr lang="ru-RU" sz="2400" b="1" dirty="0">
                <a:solidFill>
                  <a:srgbClr val="FF0000"/>
                </a:solidFill>
              </a:rPr>
              <a:t>Реакция </a:t>
            </a:r>
            <a:r>
              <a:rPr lang="ru-RU" sz="2400" b="1" dirty="0" err="1">
                <a:solidFill>
                  <a:srgbClr val="FF0000"/>
                </a:solidFill>
              </a:rPr>
              <a:t>жүйесі</a:t>
            </a:r>
            <a:r>
              <a:rPr lang="ru-RU" sz="2400" b="1" dirty="0">
                <a:solidFill>
                  <a:srgbClr val="FF0000"/>
                </a:solidFill>
              </a:rPr>
              <a:t> мен </a:t>
            </a:r>
            <a:r>
              <a:rPr lang="ru-RU" sz="2400" b="1" dirty="0" err="1">
                <a:solidFill>
                  <a:srgbClr val="FF0000"/>
                </a:solidFill>
              </a:rPr>
              <a:t>қоршаған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ортаның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жиынтығы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ғаламды</a:t>
            </a:r>
            <a:r>
              <a:rPr lang="ru-RU" sz="2400" dirty="0"/>
              <a:t> </a:t>
            </a:r>
            <a:r>
              <a:rPr lang="ru-RU" sz="2400" dirty="0" err="1"/>
              <a:t>құрайды</a:t>
            </a:r>
            <a:r>
              <a:rPr lang="ru-RU" sz="2400" dirty="0"/>
              <a:t>. </a:t>
            </a:r>
            <a:r>
              <a:rPr lang="ru-RU" sz="2400" dirty="0" err="1"/>
              <a:t>Зертханада</a:t>
            </a:r>
            <a:r>
              <a:rPr lang="ru-RU" sz="2400" dirty="0"/>
              <a:t>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химиялық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физикалық</a:t>
            </a:r>
            <a:r>
              <a:rPr lang="ru-RU" sz="2400" dirty="0"/>
              <a:t> </a:t>
            </a:r>
            <a:r>
              <a:rPr lang="ru-RU" sz="2400" dirty="0" err="1"/>
              <a:t>процестер</a:t>
            </a:r>
            <a:r>
              <a:rPr lang="ru-RU" sz="2400" dirty="0"/>
              <a:t> </a:t>
            </a:r>
            <a:r>
              <a:rPr lang="ru-RU" sz="2400" dirty="0" err="1"/>
              <a:t>қоршаған</a:t>
            </a:r>
            <a:r>
              <a:rPr lang="ru-RU" sz="2400" dirty="0"/>
              <a:t> </a:t>
            </a:r>
            <a:r>
              <a:rPr lang="ru-RU" sz="2400" dirty="0" err="1"/>
              <a:t>ортамен</a:t>
            </a:r>
            <a:r>
              <a:rPr lang="ru-RU" sz="2400" dirty="0"/>
              <a:t> </a:t>
            </a:r>
            <a:r>
              <a:rPr lang="ru-RU" sz="2400" dirty="0" err="1"/>
              <a:t>зат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энергия </a:t>
            </a:r>
            <a:r>
              <a:rPr lang="ru-RU" sz="2400" dirty="0" err="1"/>
              <a:t>алмасуға</a:t>
            </a:r>
            <a:r>
              <a:rPr lang="ru-RU" sz="2400" dirty="0"/>
              <a:t> </a:t>
            </a:r>
            <a:r>
              <a:rPr lang="ru-RU" sz="2400" dirty="0" err="1"/>
              <a:t>қабілетсіз</a:t>
            </a:r>
            <a:r>
              <a:rPr lang="ru-RU" sz="2400" dirty="0"/>
              <a:t> </a:t>
            </a:r>
            <a:r>
              <a:rPr lang="ru-RU" sz="2400" dirty="0" err="1"/>
              <a:t>оқшауланған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жабық</a:t>
            </a:r>
            <a:r>
              <a:rPr lang="ru-RU" sz="2400" dirty="0"/>
              <a:t> </a:t>
            </a:r>
            <a:r>
              <a:rPr lang="ru-RU" sz="2400" dirty="0" err="1"/>
              <a:t>жүйелерде</a:t>
            </a:r>
            <a:r>
              <a:rPr lang="ru-RU" sz="2400" dirty="0"/>
              <a:t> </a:t>
            </a:r>
            <a:r>
              <a:rPr lang="ru-RU" sz="2400" dirty="0" err="1"/>
              <a:t>жүруі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Дегенмен</a:t>
            </a:r>
            <a:r>
              <a:rPr lang="ru-RU" sz="2400" dirty="0"/>
              <a:t>, </a:t>
            </a:r>
            <a:r>
              <a:rPr lang="ru-RU" sz="2400" b="1" dirty="0" err="1"/>
              <a:t>тірі</a:t>
            </a:r>
            <a:r>
              <a:rPr lang="ru-RU" sz="2400" b="1" dirty="0"/>
              <a:t> </a:t>
            </a:r>
            <a:r>
              <a:rPr lang="ru-RU" sz="2400" b="1" dirty="0" err="1"/>
              <a:t>жасушалар</a:t>
            </a:r>
            <a:r>
              <a:rPr lang="ru-RU" sz="2400" b="1" dirty="0"/>
              <a:t> мен </a:t>
            </a:r>
            <a:r>
              <a:rPr lang="ru-RU" sz="2400" b="1" dirty="0" err="1"/>
              <a:t>ағзалар</a:t>
            </a:r>
            <a:r>
              <a:rPr lang="ru-RU" sz="2400" b="1" dirty="0"/>
              <a:t> </a:t>
            </a:r>
            <a:r>
              <a:rPr lang="ru-RU" sz="2400" b="1" dirty="0" err="1"/>
              <a:t>қоршаған</a:t>
            </a:r>
            <a:r>
              <a:rPr lang="ru-RU" sz="2400" b="1" dirty="0"/>
              <a:t> </a:t>
            </a:r>
            <a:r>
              <a:rPr lang="ru-RU" sz="2400" b="1" dirty="0" err="1"/>
              <a:t>ортамен</a:t>
            </a:r>
            <a:r>
              <a:rPr lang="ru-RU" sz="2400" b="1" dirty="0"/>
              <a:t> </a:t>
            </a:r>
            <a:r>
              <a:rPr lang="ru-RU" sz="2400" b="1" dirty="0" err="1"/>
              <a:t>затпен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энергиямен</a:t>
            </a:r>
            <a:r>
              <a:rPr lang="ru-RU" sz="2400" b="1" dirty="0"/>
              <a:t> </a:t>
            </a:r>
            <a:r>
              <a:rPr lang="ru-RU" sz="2400" b="1" dirty="0" err="1"/>
              <a:t>алмастатын</a:t>
            </a:r>
            <a:r>
              <a:rPr lang="ru-RU" sz="2400" b="1" dirty="0"/>
              <a:t> </a:t>
            </a:r>
            <a:r>
              <a:rPr lang="ru-RU" sz="2400" b="1" dirty="0" err="1"/>
              <a:t>ашық</a:t>
            </a:r>
            <a:r>
              <a:rPr lang="ru-RU" sz="2400" b="1" dirty="0"/>
              <a:t> </a:t>
            </a:r>
            <a:r>
              <a:rPr lang="ru-RU" sz="2400" b="1" dirty="0" err="1"/>
              <a:t>жүйелер</a:t>
            </a:r>
            <a:r>
              <a:rPr lang="ru-RU" sz="2400" b="1" dirty="0"/>
              <a:t>.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Тірі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жүйелер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ешқашан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қоршаған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ортамен</a:t>
            </a:r>
            <a:r>
              <a:rPr lang="ru-RU" sz="2400" b="1" dirty="0">
                <a:solidFill>
                  <a:srgbClr val="FF0000"/>
                </a:solidFill>
              </a:rPr>
              <a:t> тепе-</a:t>
            </a:r>
            <a:r>
              <a:rPr lang="ru-RU" sz="2400" b="1" dirty="0" err="1">
                <a:solidFill>
                  <a:srgbClr val="FF0000"/>
                </a:solidFill>
              </a:rPr>
              <a:t>теңдікке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келмейді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734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948" y="532779"/>
            <a:ext cx="1113670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3200" b="1" dirty="0" err="1">
                <a:solidFill>
                  <a:srgbClr val="FF0000"/>
                </a:solidFill>
              </a:rPr>
              <a:t>Жүйе</a:t>
            </a:r>
            <a:r>
              <a:rPr lang="ru-RU" sz="3200" b="1" dirty="0">
                <a:solidFill>
                  <a:srgbClr val="FF0000"/>
                </a:solidFill>
              </a:rPr>
              <a:t> мен </a:t>
            </a:r>
            <a:r>
              <a:rPr lang="ru-RU" sz="3200" b="1" dirty="0" err="1">
                <a:solidFill>
                  <a:srgbClr val="FF0000"/>
                </a:solidFill>
              </a:rPr>
              <a:t>қоршаған</a:t>
            </a:r>
            <a:r>
              <a:rPr lang="ru-RU" sz="3200" b="1" dirty="0">
                <a:solidFill>
                  <a:srgbClr val="FF0000"/>
                </a:solidFill>
              </a:rPr>
              <a:t> орта </a:t>
            </a:r>
            <a:r>
              <a:rPr lang="ru-RU" sz="3200" b="1" dirty="0" err="1">
                <a:solidFill>
                  <a:srgbClr val="FF0000"/>
                </a:solidFill>
              </a:rPr>
              <a:t>арасындағы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тұрақты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өзара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әрекеттесуі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/>
              <a:t>организмдердің</a:t>
            </a:r>
            <a:r>
              <a:rPr lang="ru-RU" sz="3200" b="1" dirty="0"/>
              <a:t> </a:t>
            </a:r>
            <a:r>
              <a:rPr lang="ru-RU" sz="3200" b="1" dirty="0" err="1"/>
              <a:t>ішкі</a:t>
            </a:r>
            <a:r>
              <a:rPr lang="ru-RU" sz="3200" b="1" dirty="0"/>
              <a:t> </a:t>
            </a:r>
            <a:r>
              <a:rPr lang="ru-RU" sz="3200" b="1" dirty="0" err="1"/>
              <a:t>тәртіпті-реттілікті</a:t>
            </a:r>
            <a:r>
              <a:rPr lang="ru-RU" sz="3200" b="1" dirty="0"/>
              <a:t> </a:t>
            </a:r>
            <a:r>
              <a:rPr lang="ru-RU" sz="3200" b="1" dirty="0" err="1"/>
              <a:t>қалай</a:t>
            </a:r>
            <a:r>
              <a:rPr lang="ru-RU" sz="3200" b="1" dirty="0"/>
              <a:t> </a:t>
            </a:r>
            <a:r>
              <a:rPr lang="ru-RU" sz="3200" b="1" dirty="0" err="1"/>
              <a:t>сақтай</a:t>
            </a:r>
            <a:r>
              <a:rPr lang="ru-RU" sz="3200" b="1" dirty="0"/>
              <a:t> </a:t>
            </a:r>
            <a:r>
              <a:rPr lang="ru-RU" sz="3200" b="1" dirty="0" err="1"/>
              <a:t>алатынын</a:t>
            </a:r>
            <a:r>
              <a:rPr lang="ru-RU" sz="3200" b="1" dirty="0"/>
              <a:t> </a:t>
            </a:r>
            <a:r>
              <a:rPr lang="ru-RU" sz="3200" b="1" dirty="0" err="1"/>
              <a:t>түсіндіреді</a:t>
            </a:r>
            <a:r>
              <a:rPr lang="ru-RU" sz="3200" b="1" dirty="0"/>
              <a:t> </a:t>
            </a:r>
            <a:r>
              <a:rPr lang="ru-RU" sz="3200" b="1" dirty="0" err="1"/>
              <a:t>және</a:t>
            </a:r>
            <a:r>
              <a:rPr lang="ru-RU" sz="3200" b="1" dirty="0"/>
              <a:t> </a:t>
            </a:r>
            <a:r>
              <a:rPr lang="ru-RU" sz="3200" b="1" dirty="0" err="1"/>
              <a:t>термодинамиканың</a:t>
            </a:r>
            <a:r>
              <a:rPr lang="ru-RU" sz="3200" b="1" dirty="0"/>
              <a:t> </a:t>
            </a:r>
            <a:r>
              <a:rPr lang="ru-RU" sz="3200" b="1" dirty="0" err="1"/>
              <a:t>екінші</a:t>
            </a:r>
            <a:r>
              <a:rPr lang="ru-RU" sz="3200" b="1" dirty="0"/>
              <a:t> </a:t>
            </a:r>
            <a:r>
              <a:rPr lang="ru-RU" sz="3200" b="1" dirty="0" err="1"/>
              <a:t>заңы</a:t>
            </a:r>
            <a:r>
              <a:rPr lang="ru-RU" sz="3200" b="1" dirty="0"/>
              <a:t> </a:t>
            </a:r>
            <a:r>
              <a:rPr lang="ru-RU" sz="3200" b="1" dirty="0" err="1"/>
              <a:t>аясында</a:t>
            </a:r>
            <a:r>
              <a:rPr lang="ru-RU" sz="3200" b="1" dirty="0"/>
              <a:t> </a:t>
            </a:r>
            <a:r>
              <a:rPr lang="ru-RU" sz="3200" b="1" dirty="0" err="1"/>
              <a:t>жұмыс</a:t>
            </a:r>
            <a:r>
              <a:rPr lang="ru-RU" sz="3200" b="1" dirty="0"/>
              <a:t> </a:t>
            </a:r>
            <a:r>
              <a:rPr lang="ru-RU" sz="3200" b="1" dirty="0" err="1"/>
              <a:t>істейді</a:t>
            </a:r>
            <a:r>
              <a:rPr lang="ru-RU" sz="3200" dirty="0"/>
              <a:t>.</a:t>
            </a:r>
          </a:p>
          <a:p>
            <a:pPr indent="534988" algn="just"/>
            <a:r>
              <a:rPr lang="ru-RU" sz="3200" dirty="0" err="1"/>
              <a:t>Химиялық</a:t>
            </a:r>
            <a:r>
              <a:rPr lang="ru-RU" sz="3200" dirty="0"/>
              <a:t> </a:t>
            </a:r>
            <a:r>
              <a:rPr lang="ru-RU" sz="3200" dirty="0" err="1"/>
              <a:t>реакцияда</a:t>
            </a:r>
            <a:r>
              <a:rPr lang="ru-RU" sz="3200" dirty="0"/>
              <a:t> </a:t>
            </a:r>
            <a:r>
              <a:rPr lang="ru-RU" sz="3200" dirty="0" err="1"/>
              <a:t>болатын</a:t>
            </a:r>
            <a:r>
              <a:rPr lang="ru-RU" sz="3200" dirty="0"/>
              <a:t> энергия </a:t>
            </a:r>
            <a:r>
              <a:rPr lang="ru-RU" sz="3200" dirty="0" err="1"/>
              <a:t>өзгерістерін</a:t>
            </a:r>
            <a:r>
              <a:rPr lang="ru-RU" sz="3200" dirty="0"/>
              <a:t> </a:t>
            </a:r>
            <a:r>
              <a:rPr lang="ru-RU" sz="3200" dirty="0" err="1"/>
              <a:t>өрнектеуге</a:t>
            </a:r>
            <a:r>
              <a:rPr lang="ru-RU" sz="3200" dirty="0"/>
              <a:t> </a:t>
            </a:r>
            <a:r>
              <a:rPr lang="ru-RU" sz="3200" dirty="0" err="1"/>
              <a:t>болатын</a:t>
            </a:r>
            <a:r>
              <a:rPr lang="ru-RU" sz="3200" dirty="0"/>
              <a:t> </a:t>
            </a:r>
            <a:r>
              <a:rPr lang="ru-RU" sz="3200" dirty="0" err="1"/>
              <a:t>үш</a:t>
            </a:r>
            <a:r>
              <a:rPr lang="ru-RU" sz="3200" dirty="0"/>
              <a:t> </a:t>
            </a:r>
            <a:r>
              <a:rPr lang="ru-RU" sz="3200" dirty="0" err="1"/>
              <a:t>сандық</a:t>
            </a:r>
            <a:r>
              <a:rPr lang="ru-RU" sz="3200" dirty="0"/>
              <a:t> </a:t>
            </a:r>
            <a:r>
              <a:rPr lang="ru-RU" sz="3200" dirty="0" err="1"/>
              <a:t>термодинамикалық</a:t>
            </a:r>
            <a:r>
              <a:rPr lang="ru-RU" sz="3200" dirty="0"/>
              <a:t> функция </a:t>
            </a:r>
            <a:r>
              <a:rPr lang="ru-RU" sz="3200" dirty="0" err="1"/>
              <a:t>анықталған</a:t>
            </a:r>
            <a:r>
              <a:rPr lang="ru-RU" sz="3200" dirty="0" smtClean="0"/>
              <a:t>:</a:t>
            </a:r>
          </a:p>
          <a:p>
            <a:pPr indent="534988" algn="just"/>
            <a:r>
              <a:rPr lang="ru-RU" sz="3200" b="1" dirty="0" err="1">
                <a:solidFill>
                  <a:srgbClr val="FF0000"/>
                </a:solidFill>
              </a:rPr>
              <a:t>Гиббстің</a:t>
            </a:r>
            <a:r>
              <a:rPr lang="ru-RU" sz="3200" b="1" dirty="0">
                <a:solidFill>
                  <a:srgbClr val="FF0000"/>
                </a:solidFill>
              </a:rPr>
              <a:t> бос </a:t>
            </a:r>
            <a:r>
              <a:rPr lang="ru-RU" sz="3200" b="1" dirty="0" err="1">
                <a:solidFill>
                  <a:srgbClr val="FF0000"/>
                </a:solidFill>
              </a:rPr>
              <a:t>энергиясы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G </a:t>
            </a:r>
            <a:endParaRPr lang="kk-KZ" sz="3200" b="1" dirty="0" smtClean="0">
              <a:solidFill>
                <a:srgbClr val="FF0000"/>
              </a:solidFill>
            </a:endParaRPr>
          </a:p>
          <a:p>
            <a:pPr indent="534988" algn="just"/>
            <a:r>
              <a:rPr lang="ru-RU" sz="3200" b="1" dirty="0">
                <a:solidFill>
                  <a:srgbClr val="FF0000"/>
                </a:solidFill>
              </a:rPr>
              <a:t>Энтальпия </a:t>
            </a:r>
            <a:r>
              <a:rPr lang="en-US" sz="3200" b="1" dirty="0" smtClean="0">
                <a:solidFill>
                  <a:srgbClr val="FF0000"/>
                </a:solidFill>
              </a:rPr>
              <a:t>H</a:t>
            </a:r>
            <a:endParaRPr lang="kk-KZ" sz="3200" b="1" dirty="0" smtClean="0">
              <a:solidFill>
                <a:srgbClr val="FF0000"/>
              </a:solidFill>
            </a:endParaRPr>
          </a:p>
          <a:p>
            <a:pPr indent="534988" algn="just"/>
            <a:r>
              <a:rPr lang="ru-RU" sz="3200" b="1" dirty="0">
                <a:solidFill>
                  <a:srgbClr val="FF0000"/>
                </a:solidFill>
              </a:rPr>
              <a:t>Энтропия </a:t>
            </a:r>
            <a:r>
              <a:rPr lang="en-US" sz="3200" b="1" dirty="0">
                <a:solidFill>
                  <a:srgbClr val="FF0000"/>
                </a:solidFill>
              </a:rPr>
              <a:t>S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43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792" y="350193"/>
            <a:ext cx="11637033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/>
            <a:r>
              <a:rPr lang="ru-RU" sz="2300" b="1" dirty="0" err="1">
                <a:solidFill>
                  <a:srgbClr val="FF0000"/>
                </a:solidFill>
              </a:rPr>
              <a:t>Гиббстің</a:t>
            </a:r>
            <a:r>
              <a:rPr lang="ru-RU" sz="2300" b="1" dirty="0">
                <a:solidFill>
                  <a:srgbClr val="FF0000"/>
                </a:solidFill>
              </a:rPr>
              <a:t> бос </a:t>
            </a:r>
            <a:r>
              <a:rPr lang="ru-RU" sz="2300" b="1" dirty="0" err="1">
                <a:solidFill>
                  <a:srgbClr val="FF0000"/>
                </a:solidFill>
              </a:rPr>
              <a:t>энергиясы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en-US" sz="2300" b="1" dirty="0">
                <a:solidFill>
                  <a:srgbClr val="FF0000"/>
                </a:solidFill>
              </a:rPr>
              <a:t>G </a:t>
            </a:r>
            <a:r>
              <a:rPr lang="en-US" sz="2300" dirty="0"/>
              <a:t>– </a:t>
            </a:r>
            <a:r>
              <a:rPr lang="ru-RU" sz="2300" b="1" dirty="0" err="1"/>
              <a:t>тұрақты</a:t>
            </a:r>
            <a:r>
              <a:rPr lang="ru-RU" sz="2300" b="1" dirty="0"/>
              <a:t> температура мен </a:t>
            </a:r>
            <a:r>
              <a:rPr lang="ru-RU" sz="2300" b="1" dirty="0" err="1"/>
              <a:t>тұрақты</a:t>
            </a:r>
            <a:r>
              <a:rPr lang="ru-RU" sz="2300" b="1" dirty="0"/>
              <a:t> </a:t>
            </a:r>
            <a:r>
              <a:rPr lang="ru-RU" sz="2300" b="1" dirty="0" err="1"/>
              <a:t>қысымда</a:t>
            </a:r>
            <a:r>
              <a:rPr lang="ru-RU" sz="2300" b="1" dirty="0"/>
              <a:t> </a:t>
            </a:r>
            <a:r>
              <a:rPr lang="ru-RU" sz="2300" dirty="0" err="1"/>
              <a:t>жүретін</a:t>
            </a:r>
            <a:r>
              <a:rPr lang="ru-RU" sz="2300" dirty="0"/>
              <a:t> </a:t>
            </a:r>
            <a:r>
              <a:rPr lang="ru-RU" sz="2300" dirty="0" err="1"/>
              <a:t>реакцияда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жұмыс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істеуге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қабілетті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энергияның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бөлігі</a:t>
            </a:r>
            <a:r>
              <a:rPr lang="ru-RU" sz="2300" dirty="0"/>
              <a:t>.</a:t>
            </a:r>
          </a:p>
          <a:p>
            <a:pPr indent="534988"/>
            <a:r>
              <a:rPr lang="ru-RU" sz="2300" dirty="0"/>
              <a:t>Реакция бос </a:t>
            </a:r>
            <a:r>
              <a:rPr lang="ru-RU" sz="2300" dirty="0" err="1"/>
              <a:t>энергияның</a:t>
            </a:r>
            <a:r>
              <a:rPr lang="ru-RU" sz="2300" dirty="0"/>
              <a:t> </a:t>
            </a:r>
            <a:r>
              <a:rPr lang="ru-RU" sz="2300" dirty="0" err="1"/>
              <a:t>бөлінуімен</a:t>
            </a:r>
            <a:r>
              <a:rPr lang="ru-RU" sz="2300" dirty="0"/>
              <a:t> </a:t>
            </a:r>
            <a:r>
              <a:rPr lang="ru-RU" sz="2300" dirty="0" err="1"/>
              <a:t>жүретін</a:t>
            </a:r>
            <a:r>
              <a:rPr lang="ru-RU" sz="2300" dirty="0"/>
              <a:t> </a:t>
            </a:r>
            <a:r>
              <a:rPr lang="ru-RU" sz="2300" dirty="0" err="1"/>
              <a:t>жағдайларда</a:t>
            </a:r>
            <a:r>
              <a:rPr lang="ru-RU" sz="2300" dirty="0"/>
              <a:t> (</a:t>
            </a:r>
            <a:r>
              <a:rPr lang="ru-RU" sz="2300" dirty="0" err="1"/>
              <a:t>яғни</a:t>
            </a:r>
            <a:r>
              <a:rPr lang="ru-RU" sz="2300" dirty="0"/>
              <a:t> </a:t>
            </a:r>
            <a:r>
              <a:rPr lang="ru-RU" sz="2300" dirty="0" err="1"/>
              <a:t>жүйедегі</a:t>
            </a:r>
            <a:r>
              <a:rPr lang="ru-RU" sz="2300" dirty="0"/>
              <a:t> </a:t>
            </a:r>
            <a:r>
              <a:rPr lang="ru-RU" sz="2300" dirty="0" err="1"/>
              <a:t>өзгерістер</a:t>
            </a:r>
            <a:r>
              <a:rPr lang="ru-RU" sz="2300" dirty="0"/>
              <a:t> бос </a:t>
            </a:r>
            <a:r>
              <a:rPr lang="ru-RU" sz="2300" dirty="0" err="1"/>
              <a:t>энергияның</a:t>
            </a:r>
            <a:r>
              <a:rPr lang="ru-RU" sz="2300" dirty="0"/>
              <a:t> </a:t>
            </a:r>
            <a:r>
              <a:rPr lang="ru-RU" sz="2300" dirty="0" err="1"/>
              <a:t>азаюымен</a:t>
            </a:r>
            <a:r>
              <a:rPr lang="ru-RU" sz="2300" dirty="0"/>
              <a:t> </a:t>
            </a:r>
            <a:r>
              <a:rPr lang="ru-RU" sz="2300" dirty="0" err="1"/>
              <a:t>жүреді</a:t>
            </a:r>
            <a:r>
              <a:rPr lang="ru-RU" sz="2300" dirty="0"/>
              <a:t>), </a:t>
            </a:r>
            <a:r>
              <a:rPr lang="ru-RU" sz="2300" b="1" dirty="0">
                <a:solidFill>
                  <a:srgbClr val="FF0000"/>
                </a:solidFill>
              </a:rPr>
              <a:t>бос </a:t>
            </a:r>
            <a:r>
              <a:rPr lang="ru-RU" sz="2300" b="1" dirty="0" err="1">
                <a:solidFill>
                  <a:srgbClr val="FF0000"/>
                </a:solidFill>
              </a:rPr>
              <a:t>энергияның</a:t>
            </a:r>
            <a:r>
              <a:rPr lang="ru-RU" sz="2300" b="1" dirty="0">
                <a:solidFill>
                  <a:srgbClr val="FF0000"/>
                </a:solidFill>
              </a:rPr>
              <a:t> ∆</a:t>
            </a:r>
            <a:r>
              <a:rPr lang="en-US" sz="2300" b="1" dirty="0">
                <a:solidFill>
                  <a:srgbClr val="FF0000"/>
                </a:solidFill>
              </a:rPr>
              <a:t>G </a:t>
            </a:r>
            <a:r>
              <a:rPr lang="ru-RU" sz="2300" b="1" dirty="0" err="1">
                <a:solidFill>
                  <a:srgbClr val="FF0000"/>
                </a:solidFill>
              </a:rPr>
              <a:t>өзгеруі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теріс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мән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болып</a:t>
            </a:r>
            <a:r>
              <a:rPr lang="ru-RU" sz="2300" dirty="0"/>
              <a:t> </a:t>
            </a:r>
            <a:r>
              <a:rPr lang="ru-RU" sz="2300" dirty="0" err="1"/>
              <a:t>табылады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мұндай</a:t>
            </a:r>
            <a:r>
              <a:rPr lang="ru-RU" sz="2300" dirty="0"/>
              <a:t> реакция </a:t>
            </a:r>
            <a:r>
              <a:rPr lang="ru-RU" sz="2300" b="1" dirty="0" err="1">
                <a:solidFill>
                  <a:srgbClr val="FF0000"/>
                </a:solidFill>
              </a:rPr>
              <a:t>экзергоникалық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деп</a:t>
            </a:r>
            <a:r>
              <a:rPr lang="ru-RU" sz="2300" dirty="0"/>
              <a:t> </a:t>
            </a:r>
            <a:r>
              <a:rPr lang="ru-RU" sz="2300" dirty="0" err="1"/>
              <a:t>аталады</a:t>
            </a:r>
            <a:r>
              <a:rPr lang="ru-RU" sz="2300" dirty="0"/>
              <a:t>.</a:t>
            </a:r>
          </a:p>
          <a:p>
            <a:pPr indent="534988"/>
            <a:r>
              <a:rPr lang="ru-RU" sz="2300" b="1" dirty="0" err="1">
                <a:solidFill>
                  <a:srgbClr val="FF0000"/>
                </a:solidFill>
              </a:rPr>
              <a:t>Эндергоникалық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реакцияларда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жүйе</a:t>
            </a:r>
            <a:r>
              <a:rPr lang="ru-RU" sz="2300" b="1" dirty="0">
                <a:solidFill>
                  <a:srgbClr val="FF0000"/>
                </a:solidFill>
              </a:rPr>
              <a:t> бос </a:t>
            </a:r>
            <a:r>
              <a:rPr lang="ru-RU" sz="2300" b="1" dirty="0" err="1">
                <a:solidFill>
                  <a:srgbClr val="FF0000"/>
                </a:solidFill>
              </a:rPr>
              <a:t>энергияға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ие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болады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/>
              <a:t>(</a:t>
            </a:r>
            <a:r>
              <a:rPr lang="ru-RU" sz="2300" dirty="0" err="1"/>
              <a:t>жоғарылайды</a:t>
            </a:r>
            <a:r>
              <a:rPr lang="ru-RU" sz="2300" dirty="0"/>
              <a:t>)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∆</a:t>
            </a:r>
            <a:r>
              <a:rPr lang="en-US" sz="2300" b="1" dirty="0">
                <a:solidFill>
                  <a:srgbClr val="FF0000"/>
                </a:solidFill>
              </a:rPr>
              <a:t>G &gt; 0</a:t>
            </a:r>
            <a:r>
              <a:rPr lang="en-US" sz="2300" b="1" dirty="0" smtClean="0">
                <a:solidFill>
                  <a:srgbClr val="FF0000"/>
                </a:solidFill>
              </a:rPr>
              <a:t>.</a:t>
            </a:r>
            <a:endParaRPr lang="kk-KZ" sz="2300" b="1" dirty="0" smtClean="0">
              <a:solidFill>
                <a:srgbClr val="FF0000"/>
              </a:solidFill>
            </a:endParaRPr>
          </a:p>
          <a:p>
            <a:pPr indent="534988"/>
            <a:endParaRPr lang="ru-RU" sz="2300" dirty="0" smtClean="0"/>
          </a:p>
          <a:p>
            <a:pPr indent="534988" algn="just"/>
            <a:r>
              <a:rPr lang="ru-RU" sz="2300" b="1" dirty="0" smtClean="0">
                <a:solidFill>
                  <a:srgbClr val="FF0000"/>
                </a:solidFill>
              </a:rPr>
              <a:t>Энтальпия </a:t>
            </a:r>
            <a:r>
              <a:rPr lang="en-US" sz="2300" b="1" dirty="0">
                <a:solidFill>
                  <a:srgbClr val="FF0000"/>
                </a:solidFill>
              </a:rPr>
              <a:t>H </a:t>
            </a:r>
            <a:r>
              <a:rPr lang="en-US" sz="2300" dirty="0"/>
              <a:t>- </a:t>
            </a:r>
            <a:r>
              <a:rPr lang="ru-RU" sz="2300" dirty="0"/>
              <a:t>реакция </a:t>
            </a:r>
            <a:r>
              <a:rPr lang="ru-RU" sz="2300" dirty="0" err="1"/>
              <a:t>жүйесінің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«</a:t>
            </a:r>
            <a:r>
              <a:rPr lang="ru-RU" sz="2300" b="1" dirty="0" err="1">
                <a:solidFill>
                  <a:srgbClr val="FF0000"/>
                </a:solidFill>
              </a:rPr>
              <a:t>жылу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мөлшері</a:t>
            </a:r>
            <a:r>
              <a:rPr lang="ru-RU" sz="2300" b="1" dirty="0">
                <a:solidFill>
                  <a:srgbClr val="FF0000"/>
                </a:solidFill>
              </a:rPr>
              <a:t>» </a:t>
            </a:r>
            <a:r>
              <a:rPr lang="ru-RU" sz="2300" dirty="0" err="1"/>
              <a:t>деп</a:t>
            </a:r>
            <a:r>
              <a:rPr lang="ru-RU" sz="2300" dirty="0"/>
              <a:t> </a:t>
            </a:r>
            <a:r>
              <a:rPr lang="ru-RU" sz="2300" dirty="0" err="1"/>
              <a:t>аталады</a:t>
            </a:r>
            <a:r>
              <a:rPr lang="ru-RU" sz="2300" dirty="0"/>
              <a:t>. </a:t>
            </a:r>
            <a:endParaRPr lang="ru-RU" sz="2300" dirty="0" smtClean="0"/>
          </a:p>
          <a:p>
            <a:pPr indent="534988" algn="just"/>
            <a:r>
              <a:rPr lang="ru-RU" sz="2300" dirty="0" err="1" smtClean="0"/>
              <a:t>Ол</a:t>
            </a:r>
            <a:r>
              <a:rPr lang="ru-RU" sz="2300" dirty="0" smtClean="0"/>
              <a:t> </a:t>
            </a:r>
            <a:r>
              <a:rPr lang="ru-RU" sz="2300" dirty="0" err="1"/>
              <a:t>реакцияға</a:t>
            </a:r>
            <a:r>
              <a:rPr lang="ru-RU" sz="2300" dirty="0"/>
              <a:t> </a:t>
            </a:r>
            <a:r>
              <a:rPr lang="ru-RU" sz="2300" dirty="0" err="1"/>
              <a:t>түсетін</a:t>
            </a:r>
            <a:r>
              <a:rPr lang="ru-RU" sz="2300" dirty="0"/>
              <a:t> </a:t>
            </a:r>
            <a:r>
              <a:rPr lang="ru-RU" sz="2300" b="1" dirty="0" err="1"/>
              <a:t>заттардағы</a:t>
            </a:r>
            <a:r>
              <a:rPr lang="ru-RU" sz="2300" b="1" dirty="0"/>
              <a:t> </a:t>
            </a:r>
            <a:r>
              <a:rPr lang="ru-RU" sz="2300" b="1" dirty="0" err="1"/>
              <a:t>және</a:t>
            </a:r>
            <a:r>
              <a:rPr lang="ru-RU" sz="2300" b="1" dirty="0"/>
              <a:t> реакция </a:t>
            </a:r>
            <a:r>
              <a:rPr lang="ru-RU" sz="2300" b="1" dirty="0" err="1"/>
              <a:t>өнімдері</a:t>
            </a:r>
            <a:r>
              <a:rPr lang="ru-RU" sz="2300" b="1" dirty="0"/>
              <a:t> </a:t>
            </a:r>
            <a:r>
              <a:rPr lang="ru-RU" sz="2300" dirty="0" err="1"/>
              <a:t>болып</a:t>
            </a:r>
            <a:r>
              <a:rPr lang="ru-RU" sz="2300" dirty="0"/>
              <a:t> </a:t>
            </a:r>
            <a:r>
              <a:rPr lang="ru-RU" sz="2300" dirty="0" err="1"/>
              <a:t>табылатын</a:t>
            </a:r>
            <a:r>
              <a:rPr lang="ru-RU" sz="2300" dirty="0"/>
              <a:t> </a:t>
            </a:r>
            <a:r>
              <a:rPr lang="ru-RU" sz="2300" dirty="0" err="1"/>
              <a:t>заттардағы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химиялық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байланыстардың</a:t>
            </a:r>
            <a:r>
              <a:rPr lang="ru-RU" sz="2300" b="1" dirty="0">
                <a:solidFill>
                  <a:srgbClr val="FF0000"/>
                </a:solidFill>
              </a:rPr>
              <a:t> саны мен </a:t>
            </a:r>
            <a:r>
              <a:rPr lang="ru-RU" sz="2300" b="1" dirty="0" err="1">
                <a:solidFill>
                  <a:srgbClr val="FF0000"/>
                </a:solidFill>
              </a:rPr>
              <a:t>сипатын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көрсетеді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b="1" dirty="0" err="1">
                <a:solidFill>
                  <a:srgbClr val="FF0000"/>
                </a:solidFill>
              </a:rPr>
              <a:t>Жылу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бөлінетін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химиялық</a:t>
            </a:r>
            <a:r>
              <a:rPr lang="ru-RU" sz="2300" b="1" dirty="0">
                <a:solidFill>
                  <a:srgbClr val="FF0000"/>
                </a:solidFill>
              </a:rPr>
              <a:t> реакция </a:t>
            </a:r>
            <a:r>
              <a:rPr lang="ru-RU" sz="2300" b="1" dirty="0" err="1">
                <a:solidFill>
                  <a:srgbClr val="FF0000"/>
                </a:solidFill>
              </a:rPr>
              <a:t>экзотермиялық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деп</a:t>
            </a:r>
            <a:r>
              <a:rPr lang="ru-RU" sz="2300" dirty="0"/>
              <a:t> </a:t>
            </a:r>
            <a:r>
              <a:rPr lang="ru-RU" sz="2300" dirty="0" err="1"/>
              <a:t>аталады</a:t>
            </a:r>
            <a:r>
              <a:rPr lang="ru-RU" sz="2300" dirty="0"/>
              <a:t>. </a:t>
            </a:r>
            <a:endParaRPr lang="ru-RU" sz="2300" dirty="0" smtClean="0"/>
          </a:p>
          <a:p>
            <a:pPr indent="534988" algn="just"/>
            <a:r>
              <a:rPr lang="ru-RU" sz="2300" dirty="0" err="1" smtClean="0"/>
              <a:t>Егер</a:t>
            </a:r>
            <a:r>
              <a:rPr lang="ru-RU" sz="2300" dirty="0" smtClean="0"/>
              <a:t> </a:t>
            </a:r>
            <a:r>
              <a:rPr lang="ru-RU" sz="2300" dirty="0"/>
              <a:t>реакция </a:t>
            </a:r>
            <a:r>
              <a:rPr lang="ru-RU" sz="2300" dirty="0" err="1"/>
              <a:t>өнімдерінің</a:t>
            </a:r>
            <a:r>
              <a:rPr lang="ru-RU" sz="2300" dirty="0"/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H</a:t>
            </a:r>
            <a:r>
              <a:rPr lang="ru-RU" sz="2300" b="1" baseline="-25000" dirty="0" err="1" smtClean="0">
                <a:solidFill>
                  <a:srgbClr val="FF0000"/>
                </a:solidFill>
              </a:rPr>
              <a:t>обр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түзілу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энтальпиясы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реакцияға</a:t>
            </a:r>
            <a:r>
              <a:rPr lang="ru-RU" sz="2300" dirty="0"/>
              <a:t> </a:t>
            </a:r>
            <a:r>
              <a:rPr lang="ru-RU" sz="2300" dirty="0" err="1"/>
              <a:t>түсетін</a:t>
            </a:r>
            <a:r>
              <a:rPr lang="ru-RU" sz="2300" dirty="0"/>
              <a:t> </a:t>
            </a:r>
            <a:r>
              <a:rPr lang="ru-RU" sz="2300" dirty="0" err="1"/>
              <a:t>заттарға</a:t>
            </a:r>
            <a:r>
              <a:rPr lang="ru-RU" sz="2300" dirty="0"/>
              <a:t> </a:t>
            </a:r>
            <a:r>
              <a:rPr lang="ru-RU" sz="2300" dirty="0" err="1"/>
              <a:t>қарағанда</a:t>
            </a:r>
            <a:r>
              <a:rPr lang="ru-RU" sz="2300" dirty="0"/>
              <a:t> аз </a:t>
            </a:r>
            <a:r>
              <a:rPr lang="ru-RU" sz="2300" dirty="0" err="1"/>
              <a:t>болса</a:t>
            </a:r>
            <a:r>
              <a:rPr lang="ru-RU" sz="2300" dirty="0"/>
              <a:t>, </a:t>
            </a:r>
            <a:r>
              <a:rPr lang="ru-RU" sz="2300" b="1" dirty="0">
                <a:solidFill>
                  <a:srgbClr val="FF0000"/>
                </a:solidFill>
              </a:rPr>
              <a:t>∆</a:t>
            </a:r>
            <a:r>
              <a:rPr lang="en-US" sz="2300" b="1" dirty="0">
                <a:solidFill>
                  <a:srgbClr val="FF0000"/>
                </a:solidFill>
              </a:rPr>
              <a:t>H &lt; 0.</a:t>
            </a:r>
          </a:p>
          <a:p>
            <a:pPr indent="534988" algn="just"/>
            <a:r>
              <a:rPr lang="ru-RU" sz="2300" b="1" dirty="0" err="1"/>
              <a:t>Қоршаған</a:t>
            </a:r>
            <a:r>
              <a:rPr lang="ru-RU" sz="2300" b="1" dirty="0"/>
              <a:t> </a:t>
            </a:r>
            <a:r>
              <a:rPr lang="ru-RU" sz="2300" b="1" dirty="0" err="1"/>
              <a:t>ортадан</a:t>
            </a:r>
            <a:r>
              <a:rPr lang="ru-RU" sz="2300" b="1" dirty="0"/>
              <a:t> </a:t>
            </a:r>
            <a:r>
              <a:rPr lang="ru-RU" sz="2300" b="1" dirty="0" err="1"/>
              <a:t>жылу</a:t>
            </a:r>
            <a:r>
              <a:rPr lang="ru-RU" sz="2300" b="1" dirty="0"/>
              <a:t> </a:t>
            </a:r>
            <a:r>
              <a:rPr lang="ru-RU" sz="2300" b="1" dirty="0" err="1"/>
              <a:t>алатын</a:t>
            </a:r>
            <a:r>
              <a:rPr lang="ru-RU" sz="2300" b="1" dirty="0"/>
              <a:t> </a:t>
            </a:r>
            <a:r>
              <a:rPr lang="ru-RU" sz="2300" b="1" dirty="0" err="1"/>
              <a:t>реакциялық</a:t>
            </a:r>
            <a:r>
              <a:rPr lang="ru-RU" sz="2300" b="1" dirty="0"/>
              <a:t> </a:t>
            </a:r>
            <a:r>
              <a:rPr lang="ru-RU" sz="2300" b="1" dirty="0" err="1"/>
              <a:t>жүйелер</a:t>
            </a:r>
            <a:r>
              <a:rPr lang="ru-RU" sz="2300" b="1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эндотермиялық</a:t>
            </a:r>
            <a:r>
              <a:rPr lang="ru-RU" sz="2300" dirty="0"/>
              <a:t> </a:t>
            </a:r>
            <a:r>
              <a:rPr lang="ru-RU" sz="2300" dirty="0" err="1"/>
              <a:t>деп</a:t>
            </a:r>
            <a:r>
              <a:rPr lang="ru-RU" sz="2300" dirty="0"/>
              <a:t> </a:t>
            </a:r>
            <a:r>
              <a:rPr lang="ru-RU" sz="2300" dirty="0" err="1"/>
              <a:t>аталады</a:t>
            </a:r>
            <a:r>
              <a:rPr lang="ru-RU" sz="2300" dirty="0"/>
              <a:t>;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dirty="0" err="1"/>
              <a:t>үшін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∆</a:t>
            </a:r>
            <a:r>
              <a:rPr lang="en-US" sz="2300" b="1" dirty="0">
                <a:solidFill>
                  <a:srgbClr val="FF0000"/>
                </a:solidFill>
              </a:rPr>
              <a:t>H - </a:t>
            </a:r>
            <a:r>
              <a:rPr lang="ru-RU" sz="2300" b="1" dirty="0" err="1">
                <a:solidFill>
                  <a:srgbClr val="FF0000"/>
                </a:solidFill>
              </a:rPr>
              <a:t>оң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мән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болып</a:t>
            </a:r>
            <a:r>
              <a:rPr lang="ru-RU" sz="2300" dirty="0"/>
              <a:t> </a:t>
            </a:r>
            <a:r>
              <a:rPr lang="ru-RU" sz="2300" dirty="0" err="1"/>
              <a:t>табылады</a:t>
            </a:r>
            <a:r>
              <a:rPr lang="ru-RU" sz="2300" dirty="0" smtClean="0"/>
              <a:t>.</a:t>
            </a:r>
            <a:endParaRPr lang="en-US" sz="23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11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562" y="247154"/>
            <a:ext cx="1149038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>
                <a:solidFill>
                  <a:srgbClr val="FF0000"/>
                </a:solidFill>
              </a:rPr>
              <a:t>Энтропия </a:t>
            </a:r>
            <a:r>
              <a:rPr lang="en-US" sz="2400" b="1" dirty="0">
                <a:solidFill>
                  <a:srgbClr val="FF0000"/>
                </a:solidFill>
              </a:rPr>
              <a:t>S</a:t>
            </a:r>
            <a:r>
              <a:rPr lang="en-US" sz="2400" dirty="0"/>
              <a:t> – </a:t>
            </a:r>
            <a:r>
              <a:rPr lang="ru-RU" sz="2400" b="1" dirty="0" err="1"/>
              <a:t>жүйенің</a:t>
            </a:r>
            <a:r>
              <a:rPr lang="ru-RU" sz="2400" b="1" dirty="0"/>
              <a:t> </a:t>
            </a:r>
            <a:r>
              <a:rPr lang="ru-RU" sz="2400" b="1" dirty="0" err="1"/>
              <a:t>кездейсоқтық</a:t>
            </a:r>
            <a:r>
              <a:rPr lang="ru-RU" sz="2400" b="1" dirty="0"/>
              <a:t> (</a:t>
            </a:r>
            <a:r>
              <a:rPr lang="ru-RU" sz="2400" b="1" dirty="0" err="1"/>
              <a:t>немесе</a:t>
            </a:r>
            <a:r>
              <a:rPr lang="ru-RU" sz="2400" b="1" dirty="0"/>
              <a:t> </a:t>
            </a:r>
            <a:r>
              <a:rPr lang="ru-RU" sz="2400" b="1" dirty="0" err="1"/>
              <a:t>тәртіпсіздік</a:t>
            </a:r>
            <a:r>
              <a:rPr lang="ru-RU" sz="2400" b="1" dirty="0"/>
              <a:t>) </a:t>
            </a:r>
            <a:r>
              <a:rPr lang="ru-RU" sz="2400" b="1" dirty="0" err="1"/>
              <a:t>өлшемі</a:t>
            </a:r>
            <a:r>
              <a:rPr lang="ru-RU" sz="2400" dirty="0"/>
              <a:t>. </a:t>
            </a:r>
            <a:endParaRPr lang="ru-RU" sz="2400" dirty="0" smtClean="0"/>
          </a:p>
          <a:p>
            <a:pPr indent="534988" algn="just"/>
            <a:r>
              <a:rPr lang="ru-RU" sz="2400" b="1" dirty="0" smtClean="0">
                <a:solidFill>
                  <a:srgbClr val="FF0000"/>
                </a:solidFill>
              </a:rPr>
              <a:t>Реакция </a:t>
            </a:r>
            <a:r>
              <a:rPr lang="ru-RU" sz="2400" b="1" dirty="0" err="1">
                <a:solidFill>
                  <a:srgbClr val="FF0000"/>
                </a:solidFill>
              </a:rPr>
              <a:t>өнімдері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бастапқы</a:t>
            </a:r>
            <a:r>
              <a:rPr lang="ru-RU" sz="2400" dirty="0"/>
              <a:t> </a:t>
            </a:r>
            <a:r>
              <a:rPr lang="ru-RU" sz="2400" dirty="0" err="1"/>
              <a:t>заттарға</a:t>
            </a:r>
            <a:r>
              <a:rPr lang="ru-RU" sz="2400" dirty="0"/>
              <a:t> </a:t>
            </a:r>
            <a:r>
              <a:rPr lang="ru-RU" sz="2400" dirty="0" err="1"/>
              <a:t>қарағанда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күрделірек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ретсіз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болса</a:t>
            </a:r>
            <a:r>
              <a:rPr lang="ru-RU" sz="2400" dirty="0"/>
              <a:t>, </a:t>
            </a:r>
            <a:r>
              <a:rPr lang="ru-RU" sz="2400" b="1" dirty="0">
                <a:solidFill>
                  <a:srgbClr val="FF0000"/>
                </a:solidFill>
              </a:rPr>
              <a:t>реакция </a:t>
            </a:r>
            <a:r>
              <a:rPr lang="ru-RU" sz="2400" b="1" dirty="0" err="1">
                <a:solidFill>
                  <a:srgbClr val="FF0000"/>
                </a:solidFill>
              </a:rPr>
              <a:t>энтропияның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жоғарылауымен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жүреді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саналады</a:t>
            </a:r>
            <a:r>
              <a:rPr lang="ru-RU" sz="2400" dirty="0"/>
              <a:t>.</a:t>
            </a:r>
          </a:p>
          <a:p>
            <a:pPr indent="534988" algn="just"/>
            <a:endParaRPr lang="ru-RU" sz="2400" dirty="0" smtClean="0"/>
          </a:p>
          <a:p>
            <a:pPr indent="534988" algn="just"/>
            <a:r>
              <a:rPr lang="ru-RU" sz="2400" b="1" dirty="0" smtClean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 </a:t>
            </a:r>
            <a:r>
              <a:rPr lang="kk-KZ" sz="2400" dirty="0" smtClean="0"/>
              <a:t>(</a:t>
            </a:r>
            <a:r>
              <a:rPr lang="ru-RU" sz="2400" b="1" dirty="0" err="1" smtClean="0"/>
              <a:t>Гиббстің</a:t>
            </a:r>
            <a:r>
              <a:rPr lang="ru-RU" sz="2400" b="1" dirty="0" smtClean="0"/>
              <a:t> </a:t>
            </a:r>
            <a:r>
              <a:rPr lang="ru-RU" sz="2400" b="1" dirty="0"/>
              <a:t>бос </a:t>
            </a:r>
            <a:r>
              <a:rPr lang="ru-RU" sz="2400" b="1" dirty="0" err="1"/>
              <a:t>энергиясы</a:t>
            </a:r>
            <a:r>
              <a:rPr lang="ru-RU" sz="2400" b="1" dirty="0"/>
              <a:t> </a:t>
            </a:r>
            <a:r>
              <a:rPr lang="en-US" sz="2400" b="1" dirty="0" smtClean="0"/>
              <a:t>G</a:t>
            </a:r>
            <a:r>
              <a:rPr lang="kk-KZ" sz="2400" b="1" dirty="0" smtClean="0"/>
              <a:t>)</a:t>
            </a:r>
            <a:r>
              <a:rPr lang="en-US" sz="2400" b="1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H</a:t>
            </a:r>
            <a:r>
              <a:rPr lang="en-US" sz="2400" dirty="0"/>
              <a:t> </a:t>
            </a:r>
            <a:r>
              <a:rPr lang="kk-KZ" sz="2400" dirty="0" smtClean="0"/>
              <a:t>(</a:t>
            </a:r>
            <a:r>
              <a:rPr lang="ru-RU" sz="2400" b="1" dirty="0" smtClean="0"/>
              <a:t>Энтальпия </a:t>
            </a:r>
            <a:r>
              <a:rPr lang="en-US" sz="2400" b="1" dirty="0" smtClean="0"/>
              <a:t>H</a:t>
            </a:r>
            <a:r>
              <a:rPr lang="kk-KZ" sz="2400" b="1" dirty="0" smtClean="0"/>
              <a:t>)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/>
              <a:t>өлшем</a:t>
            </a:r>
            <a:r>
              <a:rPr lang="ru-RU" sz="2400" dirty="0" smtClean="0"/>
              <a:t> </a:t>
            </a:r>
            <a:r>
              <a:rPr lang="ru-RU" sz="2400" dirty="0" err="1"/>
              <a:t>бірліктері</a:t>
            </a:r>
            <a:r>
              <a:rPr lang="ru-RU" sz="2400" dirty="0"/>
              <a:t> </a:t>
            </a:r>
            <a:endParaRPr lang="ru-RU" sz="2400" dirty="0" smtClean="0"/>
          </a:p>
          <a:p>
            <a:pPr indent="534988" algn="just"/>
            <a:r>
              <a:rPr lang="ru-RU" sz="2400" dirty="0" smtClean="0"/>
              <a:t>Дж/моль </a:t>
            </a:r>
            <a:r>
              <a:rPr lang="ru-RU" sz="2400" dirty="0"/>
              <a:t>(</a:t>
            </a:r>
            <a:r>
              <a:rPr lang="ru-RU" sz="2400" dirty="0" err="1"/>
              <a:t>джоульдің</a:t>
            </a:r>
            <a:r>
              <a:rPr lang="ru-RU" sz="2400" dirty="0"/>
              <a:t> </a:t>
            </a:r>
            <a:r>
              <a:rPr lang="ru-RU" sz="2400" dirty="0" err="1"/>
              <a:t>мольге</a:t>
            </a:r>
            <a:r>
              <a:rPr lang="ru-RU" sz="2400" dirty="0"/>
              <a:t> </a:t>
            </a:r>
            <a:r>
              <a:rPr lang="ru-RU" sz="2400" dirty="0" err="1"/>
              <a:t>қатынасы</a:t>
            </a:r>
            <a:r>
              <a:rPr lang="ru-RU" sz="2400" dirty="0"/>
              <a:t>) </a:t>
            </a:r>
            <a:r>
              <a:rPr lang="ru-RU" sz="2400" dirty="0" err="1"/>
              <a:t>және</a:t>
            </a:r>
            <a:r>
              <a:rPr lang="ru-RU" sz="2400" dirty="0"/>
              <a:t> кал/моль (</a:t>
            </a:r>
            <a:r>
              <a:rPr lang="ru-RU" sz="2400" dirty="0" err="1"/>
              <a:t>калорияның</a:t>
            </a:r>
            <a:r>
              <a:rPr lang="ru-RU" sz="2400" dirty="0"/>
              <a:t> </a:t>
            </a:r>
            <a:r>
              <a:rPr lang="ru-RU" sz="2400" dirty="0" err="1"/>
              <a:t>мольге</a:t>
            </a:r>
            <a:r>
              <a:rPr lang="ru-RU" sz="2400" dirty="0"/>
              <a:t> </a:t>
            </a:r>
            <a:r>
              <a:rPr lang="ru-RU" sz="2400" dirty="0" err="1" smtClean="0"/>
              <a:t>қатынасы</a:t>
            </a:r>
            <a:r>
              <a:rPr lang="ru-RU" sz="2400" dirty="0"/>
              <a:t>). 1 кал = 4,184 Дж.</a:t>
            </a:r>
          </a:p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Энтропияның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өлшем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бірліктері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/>
              <a:t>S</a:t>
            </a:r>
            <a:r>
              <a:rPr lang="en-US" sz="2400" dirty="0"/>
              <a:t> – </a:t>
            </a:r>
            <a:r>
              <a:rPr lang="ru-RU" sz="2400" dirty="0"/>
              <a:t>Дж/(моль · К) (</a:t>
            </a:r>
            <a:r>
              <a:rPr lang="ru-RU" sz="2400" dirty="0" err="1"/>
              <a:t>джоульдің</a:t>
            </a:r>
            <a:r>
              <a:rPr lang="ru-RU" sz="2400" dirty="0"/>
              <a:t> </a:t>
            </a:r>
            <a:r>
              <a:rPr lang="ru-RU" sz="2400" dirty="0" err="1"/>
              <a:t>мольге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келвинге</a:t>
            </a:r>
            <a:r>
              <a:rPr lang="ru-RU" sz="2400" dirty="0"/>
              <a:t> </a:t>
            </a:r>
            <a:r>
              <a:rPr lang="ru-RU" sz="2400" dirty="0" err="1"/>
              <a:t>қатынасы</a:t>
            </a:r>
            <a:r>
              <a:rPr lang="ru-RU" sz="2400" dirty="0"/>
              <a:t>) (</a:t>
            </a:r>
            <a:r>
              <a:rPr lang="ru-RU" sz="2400" dirty="0" err="1"/>
              <a:t>кесте</a:t>
            </a:r>
            <a:r>
              <a:rPr lang="ru-RU" sz="2400" dirty="0"/>
              <a:t>. 13-1). </a:t>
            </a:r>
            <a:endParaRPr lang="ru-RU" sz="2400" dirty="0" smtClean="0"/>
          </a:p>
          <a:p>
            <a:pPr indent="534988" algn="just"/>
            <a:r>
              <a:rPr lang="ru-RU" sz="2400" dirty="0" err="1"/>
              <a:t>Биологиялық</a:t>
            </a:r>
            <a:r>
              <a:rPr lang="ru-RU" sz="2400" dirty="0"/>
              <a:t> </a:t>
            </a:r>
            <a:r>
              <a:rPr lang="ru-RU" sz="2400" dirty="0" err="1"/>
              <a:t>жүйелерге</a:t>
            </a:r>
            <a:r>
              <a:rPr lang="ru-RU" sz="2400" dirty="0"/>
              <a:t> </a:t>
            </a:r>
            <a:r>
              <a:rPr lang="ru-RU" sz="2400" dirty="0" err="1"/>
              <a:t>тән</a:t>
            </a:r>
            <a:r>
              <a:rPr lang="ru-RU" sz="2400" dirty="0"/>
              <a:t> </a:t>
            </a:r>
            <a:r>
              <a:rPr lang="ru-RU" sz="2400" dirty="0" err="1"/>
              <a:t>жағдайларда</a:t>
            </a:r>
            <a:r>
              <a:rPr lang="ru-RU" sz="2400" dirty="0"/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тұрақты</a:t>
            </a:r>
            <a:r>
              <a:rPr lang="ru-RU" sz="2400" b="1" dirty="0">
                <a:solidFill>
                  <a:srgbClr val="FF0000"/>
                </a:solidFill>
              </a:rPr>
              <a:t> температура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қысым</a:t>
            </a:r>
            <a:r>
              <a:rPr lang="ru-RU" sz="2400" dirty="0"/>
              <a:t>) </a:t>
            </a:r>
            <a:r>
              <a:rPr lang="ru-RU" sz="2400" b="1" dirty="0"/>
              <a:t>бос </a:t>
            </a:r>
            <a:r>
              <a:rPr lang="ru-RU" sz="2400" b="1" dirty="0" err="1"/>
              <a:t>энергияның</a:t>
            </a:r>
            <a:r>
              <a:rPr lang="ru-RU" sz="2400" b="1" dirty="0"/>
              <a:t>, </a:t>
            </a:r>
            <a:r>
              <a:rPr lang="ru-RU" sz="2400" b="1" dirty="0" err="1"/>
              <a:t>энтальпияның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энтропияның</a:t>
            </a:r>
            <a:r>
              <a:rPr lang="ru-RU" sz="2400" b="1" dirty="0"/>
              <a:t> </a:t>
            </a:r>
            <a:r>
              <a:rPr lang="ru-RU" sz="2400" b="1" dirty="0" err="1"/>
              <a:t>өзгеруі</a:t>
            </a:r>
            <a:r>
              <a:rPr lang="ru-RU" sz="2400" b="1" dirty="0"/>
              <a:t> </a:t>
            </a:r>
            <a:r>
              <a:rPr lang="ru-RU" sz="2400" b="1" dirty="0" err="1"/>
              <a:t>келесі</a:t>
            </a:r>
            <a:r>
              <a:rPr lang="ru-RU" sz="2400" b="1" dirty="0"/>
              <a:t> </a:t>
            </a:r>
            <a:r>
              <a:rPr lang="ru-RU" sz="2400" b="1" dirty="0" err="1"/>
              <a:t>теңдеу</a:t>
            </a:r>
            <a:r>
              <a:rPr lang="ru-RU" sz="2400" b="1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бір-бірімен</a:t>
            </a:r>
            <a:r>
              <a:rPr lang="ru-RU" sz="2400" dirty="0"/>
              <a:t> </a:t>
            </a:r>
            <a:r>
              <a:rPr lang="ru-RU" sz="2400" dirty="0" err="1"/>
              <a:t>сандық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: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G </a:t>
            </a:r>
            <a:r>
              <a:rPr lang="en-US" sz="2400" b="1" dirty="0">
                <a:solidFill>
                  <a:srgbClr val="FF0000"/>
                </a:solidFill>
              </a:rPr>
              <a:t>= ∆H — T ∆S</a:t>
            </a:r>
          </a:p>
          <a:p>
            <a:pPr algn="just"/>
            <a:r>
              <a:rPr lang="ru-RU" sz="2400" dirty="0" err="1" smtClean="0"/>
              <a:t>мұндағы</a:t>
            </a:r>
            <a:r>
              <a:rPr lang="ru-RU" sz="2400" dirty="0" smtClean="0"/>
              <a:t> </a:t>
            </a:r>
            <a:r>
              <a:rPr lang="ru-RU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 </a:t>
            </a:r>
            <a:r>
              <a:rPr lang="en-US" sz="2400" dirty="0"/>
              <a:t>– </a:t>
            </a:r>
            <a:r>
              <a:rPr lang="ru-RU" sz="2400" dirty="0"/>
              <a:t>реакция </a:t>
            </a:r>
            <a:r>
              <a:rPr lang="ru-RU" sz="2400" dirty="0" err="1"/>
              <a:t>жүйесінің</a:t>
            </a:r>
            <a:r>
              <a:rPr lang="ru-RU" sz="2400" dirty="0"/>
              <a:t> бос </a:t>
            </a:r>
            <a:r>
              <a:rPr lang="ru-RU" sz="2400" dirty="0" err="1"/>
              <a:t>энергиясының</a:t>
            </a:r>
            <a:r>
              <a:rPr lang="ru-RU" sz="2400" dirty="0"/>
              <a:t> </a:t>
            </a:r>
            <a:r>
              <a:rPr lang="ru-RU" sz="2400" dirty="0" err="1"/>
              <a:t>өзгерісі</a:t>
            </a:r>
            <a:r>
              <a:rPr lang="ru-RU" sz="2400" dirty="0"/>
              <a:t>, </a:t>
            </a:r>
            <a:r>
              <a:rPr lang="ru-RU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H </a:t>
            </a:r>
            <a:r>
              <a:rPr lang="en-US" sz="2400" dirty="0"/>
              <a:t>– </a:t>
            </a:r>
            <a:r>
              <a:rPr lang="ru-RU" sz="2400" dirty="0"/>
              <a:t>реакция </a:t>
            </a:r>
            <a:r>
              <a:rPr lang="ru-RU" sz="2400" dirty="0" err="1"/>
              <a:t>жүйесінің</a:t>
            </a:r>
            <a:r>
              <a:rPr lang="ru-RU" sz="2400" dirty="0"/>
              <a:t> </a:t>
            </a:r>
            <a:r>
              <a:rPr lang="ru-RU" sz="2400" dirty="0" err="1"/>
              <a:t>энтальпиясының</a:t>
            </a:r>
            <a:r>
              <a:rPr lang="ru-RU" sz="2400" dirty="0"/>
              <a:t> </a:t>
            </a:r>
            <a:r>
              <a:rPr lang="ru-RU" sz="2400" dirty="0" err="1"/>
              <a:t>өзгеруі</a:t>
            </a:r>
            <a:r>
              <a:rPr lang="ru-RU" sz="2400" dirty="0"/>
              <a:t>, </a:t>
            </a:r>
            <a:r>
              <a:rPr lang="en-US" sz="2400" b="1" dirty="0">
                <a:solidFill>
                  <a:srgbClr val="FF0000"/>
                </a:solidFill>
              </a:rPr>
              <a:t>T</a:t>
            </a:r>
            <a:r>
              <a:rPr lang="en-US" sz="2400" dirty="0"/>
              <a:t> – </a:t>
            </a:r>
            <a:r>
              <a:rPr lang="ru-RU" sz="2400" dirty="0"/>
              <a:t>температура (</a:t>
            </a:r>
            <a:r>
              <a:rPr lang="ru-RU" sz="2400" dirty="0" err="1"/>
              <a:t>кельвинмен</a:t>
            </a:r>
            <a:r>
              <a:rPr lang="ru-RU" sz="2400" dirty="0"/>
              <a:t> </a:t>
            </a:r>
            <a:r>
              <a:rPr lang="ru-RU" sz="2400" dirty="0" err="1"/>
              <a:t>беріледі</a:t>
            </a:r>
            <a:r>
              <a:rPr lang="ru-RU" sz="2400" dirty="0"/>
              <a:t>, К), </a:t>
            </a:r>
            <a:r>
              <a:rPr lang="ru-RU" sz="2400" b="1" dirty="0" smtClean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S </a:t>
            </a:r>
            <a:r>
              <a:rPr lang="en-US" sz="2400" dirty="0"/>
              <a:t>–</a:t>
            </a:r>
            <a:r>
              <a:rPr lang="ru-RU" sz="2400" dirty="0" err="1"/>
              <a:t>жүйедегі</a:t>
            </a:r>
            <a:r>
              <a:rPr lang="ru-RU" sz="2400" dirty="0"/>
              <a:t> </a:t>
            </a:r>
            <a:r>
              <a:rPr lang="ru-RU" sz="2400" dirty="0" err="1"/>
              <a:t>энтропияның</a:t>
            </a:r>
            <a:r>
              <a:rPr lang="ru-RU" sz="2400" dirty="0"/>
              <a:t> </a:t>
            </a:r>
            <a:r>
              <a:rPr lang="ru-RU" sz="2400" dirty="0" err="1"/>
              <a:t>өзгеруі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09234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1355</Words>
  <Application>Microsoft Office PowerPoint</Application>
  <PresentationFormat>Произвольный</PresentationFormat>
  <Paragraphs>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Кулбаева Маржан</dc:creator>
  <cp:lastModifiedBy>Admin</cp:lastModifiedBy>
  <cp:revision>21</cp:revision>
  <dcterms:created xsi:type="dcterms:W3CDTF">2022-09-07T19:04:19Z</dcterms:created>
  <dcterms:modified xsi:type="dcterms:W3CDTF">2002-01-07T20:50:38Z</dcterms:modified>
</cp:coreProperties>
</file>